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1" r:id="rId6"/>
    <p:sldId id="260" r:id="rId7"/>
    <p:sldId id="262" r:id="rId8"/>
    <p:sldId id="267" r:id="rId9"/>
    <p:sldId id="263" r:id="rId10"/>
    <p:sldId id="264" r:id="rId11"/>
    <p:sldId id="265" r:id="rId12"/>
    <p:sldId id="266"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0"/>
    <p:restoredTop sz="95859"/>
  </p:normalViewPr>
  <p:slideViewPr>
    <p:cSldViewPr snapToGrid="0">
      <p:cViewPr>
        <p:scale>
          <a:sx n="119" d="100"/>
          <a:sy n="119" d="100"/>
        </p:scale>
        <p:origin x="312" y="4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E1DA87D-06B7-AB43-94C9-4130FE159814}" type="doc">
      <dgm:prSet loTypeId="urn:microsoft.com/office/officeart/2008/layout/VerticalCircleList" loCatId="list" qsTypeId="urn:microsoft.com/office/officeart/2005/8/quickstyle/simple1" qsCatId="simple" csTypeId="urn:microsoft.com/office/officeart/2005/8/colors/accent1_2" csCatId="accent1" phldr="1"/>
      <dgm:spPr/>
      <dgm:t>
        <a:bodyPr/>
        <a:lstStyle/>
        <a:p>
          <a:endParaRPr lang="en-GB"/>
        </a:p>
      </dgm:t>
    </dgm:pt>
    <dgm:pt modelId="{4DD334D5-FBDE-6E45-AA26-7665B7369312}">
      <dgm:prSet custT="1"/>
      <dgm:spPr/>
      <dgm:t>
        <a:bodyPr/>
        <a:lstStyle/>
        <a:p>
          <a:r>
            <a:rPr lang="en-US" sz="3200" dirty="0">
              <a:solidFill>
                <a:schemeClr val="tx1"/>
              </a:solidFill>
            </a:rPr>
            <a:t>BRAND GUIDELINES</a:t>
          </a:r>
          <a:r>
            <a:rPr lang="en-US" sz="1700" dirty="0"/>
            <a:t>          </a:t>
          </a:r>
          <a:endParaRPr lang="en-IN" sz="1700" dirty="0"/>
        </a:p>
      </dgm:t>
    </dgm:pt>
    <dgm:pt modelId="{D1A45FE4-A67C-C649-BA1A-D8EA237CA89C}" type="parTrans" cxnId="{43A64AD1-DF9F-8B42-B6FE-1F46FDDE80DC}">
      <dgm:prSet/>
      <dgm:spPr/>
      <dgm:t>
        <a:bodyPr/>
        <a:lstStyle/>
        <a:p>
          <a:endParaRPr lang="en-GB"/>
        </a:p>
      </dgm:t>
    </dgm:pt>
    <dgm:pt modelId="{E3E24822-E725-A94F-85B3-983F9903568C}" type="sibTrans" cxnId="{43A64AD1-DF9F-8B42-B6FE-1F46FDDE80DC}">
      <dgm:prSet/>
      <dgm:spPr/>
      <dgm:t>
        <a:bodyPr/>
        <a:lstStyle/>
        <a:p>
          <a:endParaRPr lang="en-GB"/>
        </a:p>
      </dgm:t>
    </dgm:pt>
    <dgm:pt modelId="{6C32B97E-475E-6D40-B769-A436B9EC0F94}">
      <dgm:prSet/>
      <dgm:spPr/>
      <dgm:t>
        <a:bodyPr/>
        <a:lstStyle/>
        <a:p>
          <a:r>
            <a:rPr lang="en-IN" dirty="0"/>
            <a:t>Reduce ambiguity and provide clear direction to your teams and partners on branded assets. A single source for brand and marketing guidelines to keep up-to-date on the latest trends. </a:t>
          </a:r>
        </a:p>
      </dgm:t>
    </dgm:pt>
    <dgm:pt modelId="{D2E83A6C-DD9F-6542-9FD3-F6657B1F9F43}" type="sibTrans" cxnId="{D0505C48-C076-7145-9D37-31470AEA5CBC}">
      <dgm:prSet/>
      <dgm:spPr/>
      <dgm:t>
        <a:bodyPr/>
        <a:lstStyle/>
        <a:p>
          <a:endParaRPr lang="en-GB"/>
        </a:p>
      </dgm:t>
    </dgm:pt>
    <dgm:pt modelId="{8ACBA1CD-D24B-FD4D-A83F-6D855CF8E68F}" type="parTrans" cxnId="{D0505C48-C076-7145-9D37-31470AEA5CBC}">
      <dgm:prSet/>
      <dgm:spPr/>
      <dgm:t>
        <a:bodyPr/>
        <a:lstStyle/>
        <a:p>
          <a:endParaRPr lang="en-GB"/>
        </a:p>
      </dgm:t>
    </dgm:pt>
    <dgm:pt modelId="{03CAE2C3-59B0-6547-BAF5-CB310650DFD5}" type="pres">
      <dgm:prSet presAssocID="{6E1DA87D-06B7-AB43-94C9-4130FE159814}" presName="Name0" presStyleCnt="0">
        <dgm:presLayoutVars>
          <dgm:dir/>
        </dgm:presLayoutVars>
      </dgm:prSet>
      <dgm:spPr/>
    </dgm:pt>
    <dgm:pt modelId="{B4C4298D-04F1-6A4D-B60C-7359BDB881F8}" type="pres">
      <dgm:prSet presAssocID="{4DD334D5-FBDE-6E45-AA26-7665B7369312}" presName="noChildren" presStyleCnt="0"/>
      <dgm:spPr/>
    </dgm:pt>
    <dgm:pt modelId="{848E1447-10BB-F44F-BB53-95ABED3A0E85}" type="pres">
      <dgm:prSet presAssocID="{4DD334D5-FBDE-6E45-AA26-7665B7369312}" presName="gap" presStyleCnt="0"/>
      <dgm:spPr/>
    </dgm:pt>
    <dgm:pt modelId="{E54E349D-EC06-2746-AB6D-7CCE985DE442}" type="pres">
      <dgm:prSet presAssocID="{4DD334D5-FBDE-6E45-AA26-7665B7369312}" presName="medCircle2" presStyleLbl="vennNode1" presStyleIdx="0" presStyleCnt="2"/>
      <dgm:spPr/>
    </dgm:pt>
    <dgm:pt modelId="{76BBF597-242F-DD4D-8A2E-B42602C33262}" type="pres">
      <dgm:prSet presAssocID="{4DD334D5-FBDE-6E45-AA26-7665B7369312}" presName="txLvlOnly1" presStyleLbl="revTx" presStyleIdx="0" presStyleCnt="2"/>
      <dgm:spPr/>
    </dgm:pt>
    <dgm:pt modelId="{7BAB9A8C-9ACF-624F-AE23-386EB9954CD9}" type="pres">
      <dgm:prSet presAssocID="{6C32B97E-475E-6D40-B769-A436B9EC0F94}" presName="noChildren" presStyleCnt="0"/>
      <dgm:spPr/>
    </dgm:pt>
    <dgm:pt modelId="{9799D10A-FDF4-374B-B7DA-09C117ADF22B}" type="pres">
      <dgm:prSet presAssocID="{6C32B97E-475E-6D40-B769-A436B9EC0F94}" presName="gap" presStyleCnt="0"/>
      <dgm:spPr/>
    </dgm:pt>
    <dgm:pt modelId="{AF1216EA-EECD-0B4D-A2BA-07BF3D5B2036}" type="pres">
      <dgm:prSet presAssocID="{6C32B97E-475E-6D40-B769-A436B9EC0F94}" presName="medCircle2" presStyleLbl="vennNode1" presStyleIdx="1" presStyleCnt="2"/>
      <dgm:spPr/>
    </dgm:pt>
    <dgm:pt modelId="{E43BCB28-002D-1E4E-B685-DC28EA134168}" type="pres">
      <dgm:prSet presAssocID="{6C32B97E-475E-6D40-B769-A436B9EC0F94}" presName="txLvlOnly1" presStyleLbl="revTx" presStyleIdx="1" presStyleCnt="2"/>
      <dgm:spPr/>
    </dgm:pt>
  </dgm:ptLst>
  <dgm:cxnLst>
    <dgm:cxn modelId="{ADA50F04-53A3-3243-BCEA-7EE65217053E}" type="presOf" srcId="{6C32B97E-475E-6D40-B769-A436B9EC0F94}" destId="{E43BCB28-002D-1E4E-B685-DC28EA134168}" srcOrd="0" destOrd="0" presId="urn:microsoft.com/office/officeart/2008/layout/VerticalCircleList"/>
    <dgm:cxn modelId="{92376707-052B-7E4A-8F2F-2B28E5268F3A}" type="presOf" srcId="{4DD334D5-FBDE-6E45-AA26-7665B7369312}" destId="{76BBF597-242F-DD4D-8A2E-B42602C33262}" srcOrd="0" destOrd="0" presId="urn:microsoft.com/office/officeart/2008/layout/VerticalCircleList"/>
    <dgm:cxn modelId="{D0505C48-C076-7145-9D37-31470AEA5CBC}" srcId="{6E1DA87D-06B7-AB43-94C9-4130FE159814}" destId="{6C32B97E-475E-6D40-B769-A436B9EC0F94}" srcOrd="1" destOrd="0" parTransId="{8ACBA1CD-D24B-FD4D-A83F-6D855CF8E68F}" sibTransId="{D2E83A6C-DD9F-6542-9FD3-F6657B1F9F43}"/>
    <dgm:cxn modelId="{8CB8E8B3-8C9C-1248-9667-0B9CEADDC67E}" type="presOf" srcId="{6E1DA87D-06B7-AB43-94C9-4130FE159814}" destId="{03CAE2C3-59B0-6547-BAF5-CB310650DFD5}" srcOrd="0" destOrd="0" presId="urn:microsoft.com/office/officeart/2008/layout/VerticalCircleList"/>
    <dgm:cxn modelId="{43A64AD1-DF9F-8B42-B6FE-1F46FDDE80DC}" srcId="{6E1DA87D-06B7-AB43-94C9-4130FE159814}" destId="{4DD334D5-FBDE-6E45-AA26-7665B7369312}" srcOrd="0" destOrd="0" parTransId="{D1A45FE4-A67C-C649-BA1A-D8EA237CA89C}" sibTransId="{E3E24822-E725-A94F-85B3-983F9903568C}"/>
    <dgm:cxn modelId="{41597D08-64E5-D841-8DFA-435E9E9ABE95}" type="presParOf" srcId="{03CAE2C3-59B0-6547-BAF5-CB310650DFD5}" destId="{B4C4298D-04F1-6A4D-B60C-7359BDB881F8}" srcOrd="0" destOrd="0" presId="urn:microsoft.com/office/officeart/2008/layout/VerticalCircleList"/>
    <dgm:cxn modelId="{88B68B10-E812-9646-B7B6-E899C071C90A}" type="presParOf" srcId="{B4C4298D-04F1-6A4D-B60C-7359BDB881F8}" destId="{848E1447-10BB-F44F-BB53-95ABED3A0E85}" srcOrd="0" destOrd="0" presId="urn:microsoft.com/office/officeart/2008/layout/VerticalCircleList"/>
    <dgm:cxn modelId="{20A0C2F0-C122-6749-B673-4ACF1B099437}" type="presParOf" srcId="{B4C4298D-04F1-6A4D-B60C-7359BDB881F8}" destId="{E54E349D-EC06-2746-AB6D-7CCE985DE442}" srcOrd="1" destOrd="0" presId="urn:microsoft.com/office/officeart/2008/layout/VerticalCircleList"/>
    <dgm:cxn modelId="{B544E2C0-5B87-E44F-AAEE-00187A3D5B07}" type="presParOf" srcId="{B4C4298D-04F1-6A4D-B60C-7359BDB881F8}" destId="{76BBF597-242F-DD4D-8A2E-B42602C33262}" srcOrd="2" destOrd="0" presId="urn:microsoft.com/office/officeart/2008/layout/VerticalCircleList"/>
    <dgm:cxn modelId="{1C79D669-9351-E042-A07B-352B9D37DB6D}" type="presParOf" srcId="{03CAE2C3-59B0-6547-BAF5-CB310650DFD5}" destId="{7BAB9A8C-9ACF-624F-AE23-386EB9954CD9}" srcOrd="1" destOrd="0" presId="urn:microsoft.com/office/officeart/2008/layout/VerticalCircleList"/>
    <dgm:cxn modelId="{6AE9E916-B941-CD4A-B7B5-83E319437694}" type="presParOf" srcId="{7BAB9A8C-9ACF-624F-AE23-386EB9954CD9}" destId="{9799D10A-FDF4-374B-B7DA-09C117ADF22B}" srcOrd="0" destOrd="0" presId="urn:microsoft.com/office/officeart/2008/layout/VerticalCircleList"/>
    <dgm:cxn modelId="{751C110D-DB8C-F04F-A6B9-347632AAE270}" type="presParOf" srcId="{7BAB9A8C-9ACF-624F-AE23-386EB9954CD9}" destId="{AF1216EA-EECD-0B4D-A2BA-07BF3D5B2036}" srcOrd="1" destOrd="0" presId="urn:microsoft.com/office/officeart/2008/layout/VerticalCircleList"/>
    <dgm:cxn modelId="{91A4053F-9D18-3A4F-B65A-CFF568FF5CA6}" type="presParOf" srcId="{7BAB9A8C-9ACF-624F-AE23-386EB9954CD9}" destId="{E43BCB28-002D-1E4E-B685-DC28EA134168}" srcOrd="2" destOrd="0" presId="urn:microsoft.com/office/officeart/2008/layout/Vertical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4E349D-EC06-2746-AB6D-7CCE985DE442}">
      <dsp:nvSpPr>
        <dsp:cNvPr id="0" name=""/>
        <dsp:cNvSpPr/>
      </dsp:nvSpPr>
      <dsp:spPr>
        <a:xfrm>
          <a:off x="251892" y="84322"/>
          <a:ext cx="960706" cy="960706"/>
        </a:xfrm>
        <a:prstGeom prst="ellipse">
          <a:avLst/>
        </a:prstGeom>
        <a:solidFill>
          <a:schemeClr val="accent1">
            <a:alpha val="50000"/>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sp>
    <dsp:sp modelId="{76BBF597-242F-DD4D-8A2E-B42602C33262}">
      <dsp:nvSpPr>
        <dsp:cNvPr id="0" name=""/>
        <dsp:cNvSpPr/>
      </dsp:nvSpPr>
      <dsp:spPr>
        <a:xfrm>
          <a:off x="732245" y="84322"/>
          <a:ext cx="5125720" cy="9607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40640" rIns="0" bIns="40640" numCol="1" spcCol="1270" anchor="ctr" anchorCtr="0">
          <a:noAutofit/>
        </a:bodyPr>
        <a:lstStyle/>
        <a:p>
          <a:pPr marL="0" lvl="0" indent="0" algn="l" defTabSz="1422400">
            <a:lnSpc>
              <a:spcPct val="90000"/>
            </a:lnSpc>
            <a:spcBef>
              <a:spcPct val="0"/>
            </a:spcBef>
            <a:spcAft>
              <a:spcPct val="35000"/>
            </a:spcAft>
            <a:buNone/>
          </a:pPr>
          <a:r>
            <a:rPr lang="en-US" sz="3200" kern="1200" dirty="0">
              <a:solidFill>
                <a:schemeClr val="tx1"/>
              </a:solidFill>
            </a:rPr>
            <a:t>BRAND GUIDELINES</a:t>
          </a:r>
          <a:r>
            <a:rPr lang="en-US" sz="1700" kern="1200" dirty="0"/>
            <a:t>          </a:t>
          </a:r>
          <a:endParaRPr lang="en-IN" sz="1700" kern="1200" dirty="0"/>
        </a:p>
      </dsp:txBody>
      <dsp:txXfrm>
        <a:off x="732245" y="84322"/>
        <a:ext cx="5125720" cy="960706"/>
      </dsp:txXfrm>
    </dsp:sp>
    <dsp:sp modelId="{AF1216EA-EECD-0B4D-A2BA-07BF3D5B2036}">
      <dsp:nvSpPr>
        <dsp:cNvPr id="0" name=""/>
        <dsp:cNvSpPr/>
      </dsp:nvSpPr>
      <dsp:spPr>
        <a:xfrm>
          <a:off x="251892" y="1045028"/>
          <a:ext cx="960706" cy="960706"/>
        </a:xfrm>
        <a:prstGeom prst="ellipse">
          <a:avLst/>
        </a:prstGeom>
        <a:solidFill>
          <a:schemeClr val="accent1">
            <a:alpha val="50000"/>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sp>
    <dsp:sp modelId="{E43BCB28-002D-1E4E-B685-DC28EA134168}">
      <dsp:nvSpPr>
        <dsp:cNvPr id="0" name=""/>
        <dsp:cNvSpPr/>
      </dsp:nvSpPr>
      <dsp:spPr>
        <a:xfrm>
          <a:off x="732245" y="1045028"/>
          <a:ext cx="5125720" cy="9607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1590" rIns="0" bIns="21590" numCol="1" spcCol="1270" anchor="ctr" anchorCtr="0">
          <a:noAutofit/>
        </a:bodyPr>
        <a:lstStyle/>
        <a:p>
          <a:pPr marL="0" lvl="0" indent="0" algn="l" defTabSz="755650">
            <a:lnSpc>
              <a:spcPct val="90000"/>
            </a:lnSpc>
            <a:spcBef>
              <a:spcPct val="0"/>
            </a:spcBef>
            <a:spcAft>
              <a:spcPct val="35000"/>
            </a:spcAft>
            <a:buNone/>
          </a:pPr>
          <a:r>
            <a:rPr lang="en-IN" sz="1700" kern="1200" dirty="0"/>
            <a:t>Reduce ambiguity and provide clear direction to your teams and partners on branded assets. A single source for brand and marketing guidelines to keep up-to-date on the latest trends. </a:t>
          </a:r>
        </a:p>
      </dsp:txBody>
      <dsp:txXfrm>
        <a:off x="732245" y="1045028"/>
        <a:ext cx="5125720" cy="960706"/>
      </dsp:txXfrm>
    </dsp:sp>
  </dsp:spTree>
</dsp:drawing>
</file>

<file path=ppt/diagrams/layout1.xml><?xml version="1.0" encoding="utf-8"?>
<dgm:layoutDef xmlns:dgm="http://schemas.openxmlformats.org/drawingml/2006/diagram" xmlns:a="http://schemas.openxmlformats.org/drawingml/2006/main" uniqueId="urn:microsoft.com/office/officeart/2008/layout/VerticalCircleList">
  <dgm:title val=""/>
  <dgm:desc val=""/>
  <dgm:catLst>
    <dgm:cat type="list" pri="235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41" srcId="1" destId="11" srcOrd="0" destOrd="0"/>
        <dgm:cxn modelId="42" srcId="1" destId="12" srcOrd="1" destOrd="0"/>
        <dgm:cxn modelId="5" srcId="0" destId="2" srcOrd="0" destOrd="0"/>
        <dgm:cxn modelId="51" srcId="2" destId="21" srcOrd="0" destOrd="0"/>
        <dgm:cxn modelId="52" srcId="2" destId="22" srcOrd="1" destOrd="0"/>
      </dgm:cxnLst>
      <dgm:bg/>
      <dgm:whole/>
    </dgm:dataModel>
  </dgm:sampData>
  <dgm:styleData useDef="1">
    <dgm:dataModel>
      <dgm:ptLst/>
      <dgm:bg/>
      <dgm:whole/>
    </dgm:dataModel>
  </dgm:styleData>
  <dgm:clrData useDef="1">
    <dgm:dataModel>
      <dgm:ptLst/>
      <dgm:bg/>
      <dgm:whole/>
    </dgm:dataModel>
  </dgm:clrData>
  <dgm:layoutNode name="Name0">
    <dgm:varLst>
      <dgm:dir/>
    </dgm:varLst>
    <dgm:alg type="lin">
      <dgm:param type="linDir" val="fromT"/>
      <dgm:param type="fallback" val="2D"/>
    </dgm:alg>
    <dgm:shape xmlns:r="http://schemas.openxmlformats.org/officeDocument/2006/relationships" r:blip="">
      <dgm:adjLst/>
    </dgm:shape>
    <dgm:presOf/>
    <dgm:constrLst>
      <dgm:constr type="w" for="ch" forName="withChildren" refType="w"/>
      <dgm:constr type="h" for="ch" forName="withChildren" refType="w" fact="0.909"/>
      <dgm:constr type="w" for="ch" forName="noChildren" refType="w"/>
      <dgm:constr type="h" for="ch" forName="noChildren" refType="w" fact="0.164"/>
      <dgm:constr type="w" for="ch" forName="overlap" val="1"/>
      <dgm:constr type="h" for="ch" forName="overlap" refType="w" refFor="ch" refForName="withChildren" fact="-0.089"/>
      <dgm:constr type="primFontSz" for="des" forName="txLvl1" op="equ" val="65"/>
      <dgm:constr type="primFontSz" for="des" forName="txLvlOnly1" refType="primFontSz" refFor="des" refForName="txLvl1" op="equ"/>
      <dgm:constr type="primFontSz" for="des" forName="txLvl2" refType="primFontSz" refFor="des" refForName="txLvl1" op="equ" fact="0.78"/>
      <dgm:constr type="primFontSz" for="des" forName="txLvl3" refType="primFontSz" refFor="des" refForName="txLvl1" op="equ" fact="0.78"/>
      <dgm:constr type="userF" for="des" forName="lin" refType="primFontSz" refFor="des" refForName="txLvl2" op="equ"/>
    </dgm:constrLst>
    <dgm:forEach name="Name1" axis="ch" ptType="node">
      <dgm:choose name="Name2">
        <dgm:if name="Name3" axis="ch" ptType="node" func="cnt" op="gte" val="1">
          <dgm:layoutNode name="withChildren">
            <dgm:alg type="composite"/>
            <dgm:choose name="Name4">
              <dgm:if name="Name5" func="var" arg="dir" op="equ" val="norm">
                <dgm:constrLst>
                  <dgm:constr type="l" for="ch" forName="bigCircle"/>
                  <dgm:constr type="w" for="ch" forName="bigCircle" refType="h" refFor="ch" refForName="bigCircle"/>
                  <dgm:constr type="t" for="ch" forName="bigCircle"/>
                  <dgm:constr type="h" for="ch" forName="bigCircle" refType="h"/>
                  <dgm:constr type="l" for="ch" forName="medCircle" refType="w" fact="0.043"/>
                  <dgm:constr type="w" for="ch" forName="medCircle" refType="h" refFor="ch" refForName="medCircle"/>
                  <dgm:constr type="t" for="ch" forName="medCircle" refType="h" fact="0.042"/>
                  <dgm:constr type="h" for="ch" forName="medCircle" refType="h" fact="0.18"/>
                  <dgm:constr type="l" for="ch" forName="txLvl1" refType="ctrX" refFor="ch" refForName="medCircle"/>
                  <dgm:constr type="r" for="ch" forName="txLvl1" refType="w"/>
                  <dgm:constr type="h" for="ch" forName="txLvl1" refType="h" refFor="ch" refForName="medCircle"/>
                  <dgm:constr type="t" for="ch" forName="txLvl1" refType="t" refFor="ch" refForName="medCircle"/>
                  <dgm:constr type="l" for="ch" forName="lin" refType="ctrX" refFor="ch" refForName="medCircle"/>
                  <dgm:constr type="r" for="ch" forName="lin" refType="w"/>
                  <dgm:constr type="t" for="ch" forName="lin" refType="h" fact="0.222"/>
                  <dgm:constr type="h" for="ch" forName="lin" refType="h" fact="0.68"/>
                </dgm:constrLst>
              </dgm:if>
              <dgm:else name="Name6">
                <dgm:constrLst>
                  <dgm:constr type="r" for="ch" forName="bigCircle" refType="w"/>
                  <dgm:constr type="w" for="ch" forName="bigCircle" refType="h" refFor="ch" refForName="bigCircle"/>
                  <dgm:constr type="t" for="ch" forName="bigCircle"/>
                  <dgm:constr type="h" for="ch" forName="bigCircle" refType="h"/>
                  <dgm:constr type="r" for="ch" forName="medCircle" refType="w" fact="0.957"/>
                  <dgm:constr type="w" for="ch" forName="medCircle" refType="h" refFor="ch" refForName="medCircle"/>
                  <dgm:constr type="t" for="ch" forName="medCircle" refType="h" fact="0.042"/>
                  <dgm:constr type="h" for="ch" forName="medCircle" refType="h" fact="0.18"/>
                  <dgm:constr type="l" for="ch" forName="txLvl1"/>
                  <dgm:constr type="r" for="ch" forName="txLvl1" refType="ctrX" refFor="ch" refForName="medCircle"/>
                  <dgm:constr type="h" for="ch" forName="txLvl1" refType="h" refFor="ch" refForName="medCircle"/>
                  <dgm:constr type="t" for="ch" forName="txLvl1" refType="t" refFor="ch" refForName="medCircle"/>
                  <dgm:constr type="l" for="ch" forName="lin"/>
                  <dgm:constr type="r" for="ch" forName="lin" refType="ctrX" refFor="ch" refForName="medCircle"/>
                  <dgm:constr type="t" for="ch" forName="lin" refType="h" fact="0.222"/>
                  <dgm:constr type="h" for="ch" forName="lin" refType="h" fact="0.68"/>
                </dgm:constrLst>
              </dgm:else>
            </dgm:choose>
            <dgm:layoutNode name="bigCircle" styleLbl="vennNode1">
              <dgm:alg type="sp"/>
              <dgm:shape xmlns:r="http://schemas.openxmlformats.org/officeDocument/2006/relationships" type="ellipse" r:blip="">
                <dgm:adjLst/>
              </dgm:shape>
              <dgm:presOf/>
              <dgm:constrLst>
                <dgm:constr type="w" refType="h"/>
              </dgm:constrLst>
            </dgm:layoutNode>
            <dgm:layoutNode name="medCircle" styleLbl="vennNode1">
              <dgm:alg type="sp"/>
              <dgm:shape xmlns:r="http://schemas.openxmlformats.org/officeDocument/2006/relationships" type="ellipse" r:blip="">
                <dgm:adjLst/>
              </dgm:shape>
              <dgm:presOf/>
              <dgm:constrLst>
                <dgm:constr type="w" refType="h"/>
              </dgm:constrLst>
            </dgm:layoutNode>
            <dgm:layoutNode name="txLvl1" styleLbl="revTx">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ect" r:blip="">
                <dgm:adjLst/>
              </dgm:shape>
              <dgm:presOf axis="self" ptType="node"/>
              <dgm:constrLst>
                <dgm:constr type="lMarg"/>
                <dgm:constr type="rMarg"/>
                <dgm:constr type="tMarg" refType="primFontSz" fact="0.1"/>
                <dgm:constr type="bMarg" refType="primFontSz" fact="0.1"/>
              </dgm:constrLst>
              <dgm:ruleLst>
                <dgm:rule type="primFontSz" val="5" fact="NaN" max="NaN"/>
              </dgm:ruleLst>
            </dgm:layoutNode>
            <dgm:layoutNode name="lin">
              <dgm:choose name="Name10">
                <dgm:if name="Name11" func="var" arg="dir" op="equ" val="norm">
                  <dgm:alg type="lin">
                    <dgm:param type="linDir" val="fromT"/>
                    <dgm:param type="vertAlign" val="t"/>
                    <dgm:param type="nodeHorzAlign" val="l"/>
                  </dgm:alg>
                </dgm:if>
                <dgm:else name="Name12">
                  <dgm:alg type="lin">
                    <dgm:param type="linDir" val="fromT"/>
                    <dgm:param type="vertAlign" val="t"/>
                    <dgm:param type="nodeHorzAlign" val="r"/>
                  </dgm:alg>
                </dgm:else>
              </dgm:choose>
              <dgm:shape xmlns:r="http://schemas.openxmlformats.org/officeDocument/2006/relationships" r:blip="">
                <dgm:adjLst/>
              </dgm:shape>
              <dgm:presOf/>
              <dgm:constrLst>
                <dgm:constr type="userF"/>
                <dgm:constr type="primFontSz" for="ch" forName="txLvl2" refType="userF"/>
                <dgm:constr type="w" for="ch" forName="txLvl2" refType="w"/>
                <dgm:constr type="h" for="ch" forName="txLvl2" refType="primFontSz" refFor="ch" refForName="txLvl2" fact="0.39"/>
                <dgm:constr type="w" for="ch" forName="txLvl3" refType="w"/>
                <dgm:constr type="h" for="ch" forName="txLvl3" refType="primFontSz" refFor="ch" refForName="txLvl2" fact="0.39"/>
                <dgm:constr type="h" for="ch" forName="smCircle" refType="primFontSz" refFor="ch" refForName="txLvl2" fact="0.14"/>
                <dgm:constr type="h" for="ch" forName="indentDot1" refType="primFontSz" refFor="ch" refForName="txLvl2" fact="0.14"/>
                <dgm:constr type="h" for="ch" forName="indentDot2" refType="primFontSz" refFor="ch" refForName="txLvl2" fact="0.14"/>
                <dgm:constr type="h" for="ch" forName="indentDot3" refType="primFontSz" refFor="ch" refForName="txLvl2" fact="0.14"/>
                <dgm:constr type="w" for="ch" forName="indentDot1" refType="w"/>
                <dgm:constr type="w" for="ch" forName="indentDot2" refType="w"/>
                <dgm:constr type="w" for="ch" forName="indentDot3" refType="w"/>
                <dgm:constr type="userI" for="ch" forName="txLvl3" refType="primFontSz" refFor="ch" refForName="txLvl2" fact="0.14"/>
                <dgm:constr type="userI" for="ch" forName="indentDot1" refType="primFontSz" refFor="ch" refForName="txLvl2" fact="0.14"/>
                <dgm:constr type="userI" for="ch" forName="indentDot2" refType="primFontSz" refFor="ch" refForName="txLvl2" fact="0.14"/>
                <dgm:constr type="userI" for="ch" forName="indentDot3" refType="primFontSz" refFor="ch" refForName="txLvl2" fact="0.14"/>
              </dgm:constrLst>
              <dgm:ruleLst>
                <dgm:rule type="primFontSz" for="ch" forName="txLvl2" val="5" fact="NaN" max="NaN"/>
              </dgm:ruleLst>
              <dgm:forEach name="Name13" axis="ch" ptType="node">
                <dgm:layoutNode name="txLvl2" styleLbl="revTx">
                  <dgm:choose name="Name14">
                    <dgm:if name="Name15" func="var" arg="dir" op="equ" val="norm">
                      <dgm:alg type="tx">
                        <dgm:param type="parTxLTRAlign" val="l"/>
                        <dgm:param type="parTxRTLAlign" val="l"/>
                      </dgm:alg>
                    </dgm:if>
                    <dgm:else name="Name16">
                      <dgm:alg type="tx">
                        <dgm:param type="parTxLTRAlign" val="r"/>
                        <dgm:param type="parTxRTLAlign" val="r"/>
                      </dgm:alg>
                    </dgm:else>
                  </dgm:choose>
                  <dgm:shape xmlns:r="http://schemas.openxmlformats.org/officeDocument/2006/relationships" type="rect" r:blip="">
                    <dgm:adjLst/>
                  </dgm:shape>
                  <dgm:presOf axis="self" ptType="node"/>
                  <dgm:constrLst>
                    <dgm:constr type="lMarg"/>
                    <dgm:constr type="rMarg"/>
                    <dgm:constr type="tMarg" refType="primFontSz" fact="0.1"/>
                    <dgm:constr type="bMarg" refType="primFontSz" fact="0.1"/>
                  </dgm:constrLst>
                  <dgm:ruleLst>
                    <dgm:rule type="h" val="INF" fact="NaN" max="NaN"/>
                  </dgm:ruleLst>
                </dgm:layoutNode>
                <dgm:forEach name="Name17" axis="ch" ptType="node" cnt="1">
                  <dgm:layoutNode name="indentDot1">
                    <dgm:alg type="composite"/>
                    <dgm:shape xmlns:r="http://schemas.openxmlformats.org/officeDocument/2006/relationships" r:blip="">
                      <dgm:adjLst/>
                    </dgm:shape>
                    <dgm:presOf/>
                    <dgm:choose name="Name18">
                      <dgm:if name="Name19" func="var" arg="dir" op="equ" val="norm">
                        <dgm:constrLst>
                          <dgm:constr type="userI"/>
                          <dgm:constr type="w" for="ch" forName="gap1" refType="userI" fact="3"/>
                          <dgm:constr type="w" for="ch" forName="smCircle1" refType="h"/>
                          <dgm:constr type="l" for="ch" forName="smCircle1" refType="r" refFor="ch" refForName="gap1"/>
                        </dgm:constrLst>
                      </dgm:if>
                      <dgm:else name="Name20">
                        <dgm:constrLst>
                          <dgm:constr type="userI"/>
                          <dgm:constr type="w" for="ch" forName="gap1" refType="userI" fact="3"/>
                          <dgm:constr type="w" for="ch" forName="smCircle1" refType="h"/>
                          <dgm:constr type="r" for="ch" forName="smCircle1" refType="l" refFor="ch" refForName="gap1"/>
                        </dgm:constrLst>
                      </dgm:else>
                    </dgm:choose>
                    <dgm:layoutNode name="gap1">
                      <dgm:alg type="sp"/>
                      <dgm:shape xmlns:r="http://schemas.openxmlformats.org/officeDocument/2006/relationships" type="rect" r:blip="" hideGeom="1">
                        <dgm:adjLst/>
                      </dgm:shape>
                      <dgm:presOf/>
                    </dgm:layoutNode>
                    <dgm:layoutNode name="smCircle1" styleLbl="vennNode1">
                      <dgm:alg type="sp"/>
                      <dgm:shape xmlns:r="http://schemas.openxmlformats.org/officeDocument/2006/relationships" type="ellipse" r:blip="">
                        <dgm:adjLst/>
                      </dgm:shape>
                      <dgm:presOf/>
                      <dgm:constrLst>
                        <dgm:constr type="w" refType="h"/>
                      </dgm:constrLst>
                    </dgm:layoutNode>
                  </dgm:layoutNode>
                </dgm:forEach>
                <dgm:forEach name="Name21" axis="ch" ptType="node">
                  <dgm:layoutNode name="txLvl3" styleLbl="revTx">
                    <dgm:varLst>
                      <dgm:bulletEnabled val="1"/>
                    </dgm:varLst>
                    <dgm:choose name="Name22">
                      <dgm:if name="Name23" func="var" arg="dir" op="equ" val="norm">
                        <dgm:alg type="tx">
                          <dgm:param type="parTxLTRAlign" val="l"/>
                          <dgm:param type="parTxRTLAlign" val="l"/>
                          <dgm:param type="shpTxLTRAlignCh" val="l"/>
                          <dgm:param type="shpTxRTLAlignCh" val="l"/>
                        </dgm:alg>
                      </dgm:if>
                      <dgm:else name="Name24">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hoose name="Name25">
                      <dgm:if name="Name26" func="var" arg="dir" op="equ" val="norm">
                        <dgm:constrLst>
                          <dgm:constr type="userI"/>
                          <dgm:constr type="lMarg" refType="userI" fact="8.504"/>
                          <dgm:constr type="rMarg"/>
                          <dgm:constr type="tMarg" refType="primFontSz" fact="0.1"/>
                          <dgm:constr type="bMarg" refType="primFontSz" fact="0.1"/>
                        </dgm:constrLst>
                      </dgm:if>
                      <dgm:else name="Name27">
                        <dgm:constrLst>
                          <dgm:constr type="userI"/>
                          <dgm:constr type="lMarg"/>
                          <dgm:constr type="rMarg" refType="userI" fact="8.504"/>
                          <dgm:constr type="tMarg" refType="primFontSz" fact="0.1"/>
                          <dgm:constr type="bMarg" refType="primFontSz" fact="0.1"/>
                        </dgm:constrLst>
                      </dgm:else>
                    </dgm:choose>
                    <dgm:ruleLst>
                      <dgm:rule type="h" val="INF" fact="NaN" max="NaN"/>
                    </dgm:ruleLst>
                  </dgm:layoutNode>
                  <dgm:forEach name="Name28" axis="followSib" ptType="sibTrans" cnt="1">
                    <dgm:layoutNode name="indentDot2">
                      <dgm:alg type="composite"/>
                      <dgm:shape xmlns:r="http://schemas.openxmlformats.org/officeDocument/2006/relationships" r:blip="">
                        <dgm:adjLst/>
                      </dgm:shape>
                      <dgm:presOf/>
                      <dgm:choose name="Name29">
                        <dgm:if name="Name30" func="var" arg="dir" op="equ" val="norm">
                          <dgm:constrLst>
                            <dgm:constr type="userI"/>
                            <dgm:constr type="w" for="ch" forName="gap2" refType="userI" fact="3"/>
                            <dgm:constr type="w" for="ch" forName="smCircle2" refType="h"/>
                            <dgm:constr type="l" for="ch" forName="smCircle2" refType="r" refFor="ch" refForName="gap2"/>
                          </dgm:constrLst>
                        </dgm:if>
                        <dgm:else name="Name31">
                          <dgm:constrLst>
                            <dgm:constr type="userI"/>
                            <dgm:constr type="w" for="ch" forName="gap2" refType="userI" fact="3"/>
                            <dgm:constr type="w" for="ch" forName="smCircle2" refType="h"/>
                            <dgm:constr type="r" for="ch" forName="smCircle2" refType="l" refFor="ch" refForName="gap2"/>
                          </dgm:constrLst>
                        </dgm:else>
                      </dgm:choose>
                      <dgm:layoutNode name="gap2">
                        <dgm:alg type="sp"/>
                        <dgm:shape xmlns:r="http://schemas.openxmlformats.org/officeDocument/2006/relationships" type="rect" r:blip="" hideGeom="1">
                          <dgm:adjLst/>
                        </dgm:shape>
                        <dgm:presOf/>
                      </dgm:layoutNode>
                      <dgm:layoutNode name="smCircle2" styleLbl="vennNode1">
                        <dgm:alg type="sp"/>
                        <dgm:shape xmlns:r="http://schemas.openxmlformats.org/officeDocument/2006/relationships" type="ellipse" r:blip="">
                          <dgm:adjLst/>
                        </dgm:shape>
                        <dgm:presOf/>
                        <dgm:constrLst>
                          <dgm:constr type="w" refType="h"/>
                        </dgm:constrLst>
                      </dgm:layoutNode>
                    </dgm:layoutNode>
                  </dgm:forEach>
                </dgm:forEach>
                <dgm:choose name="Name32">
                  <dgm:if name="Name33" axis="ch" ptType="node" func="cnt" op="gte" val="1">
                    <dgm:forEach name="Name34" axis="followSib" ptType="sibTrans" cnt="1">
                      <dgm:layoutNode name="indentDot3">
                        <dgm:alg type="composite"/>
                        <dgm:shape xmlns:r="http://schemas.openxmlformats.org/officeDocument/2006/relationships" r:blip="">
                          <dgm:adjLst/>
                        </dgm:shape>
                        <dgm:presOf/>
                        <dgm:choose name="Name35">
                          <dgm:if name="Name36" func="var" arg="dir" op="equ" val="norm">
                            <dgm:constrLst>
                              <dgm:constr type="userI"/>
                              <dgm:constr type="w" for="ch" forName="gap3" refType="userI" fact="3"/>
                              <dgm:constr type="w" for="ch" forName="smCircle3" refType="h"/>
                              <dgm:constr type="l" for="ch" forName="smCircle3" refType="r" refFor="ch" refForName="gap3"/>
                            </dgm:constrLst>
                          </dgm:if>
                          <dgm:else name="Name37">
                            <dgm:constrLst>
                              <dgm:constr type="userI"/>
                              <dgm:constr type="w" for="ch" forName="gap3" refType="userI" fact="3"/>
                              <dgm:constr type="w" for="ch" forName="smCircle3" refType="h"/>
                              <dgm:constr type="r" for="ch" forName="smCircle3" refType="l" refFor="ch" refForName="gap3"/>
                            </dgm:constrLst>
                          </dgm:else>
                        </dgm:choose>
                        <dgm:layoutNode name="gap3">
                          <dgm:alg type="sp"/>
                          <dgm:shape xmlns:r="http://schemas.openxmlformats.org/officeDocument/2006/relationships" type="rect" r:blip="" hideGeom="1">
                            <dgm:adjLst/>
                          </dgm:shape>
                          <dgm:presOf/>
                        </dgm:layoutNode>
                        <dgm:layoutNode name="smCircle3" styleLbl="vennNode1">
                          <dgm:alg type="sp"/>
                          <dgm:shape xmlns:r="http://schemas.openxmlformats.org/officeDocument/2006/relationships" type="ellipse" r:blip="">
                            <dgm:adjLst/>
                          </dgm:shape>
                          <dgm:presOf/>
                          <dgm:constrLst>
                            <dgm:constr type="w" refType="h"/>
                          </dgm:constrLst>
                        </dgm:layoutNode>
                      </dgm:layoutNode>
                    </dgm:forEach>
                  </dgm:if>
                  <dgm:else name="Name38">
                    <dgm:forEach name="Name39" axis="followSib" ptType="sibTrans" cnt="1">
                      <dgm:layoutNode name="smCircle" styleLbl="vennNode1">
                        <dgm:alg type="sp"/>
                        <dgm:shape xmlns:r="http://schemas.openxmlformats.org/officeDocument/2006/relationships" type="ellipse" r:blip="">
                          <dgm:adjLst/>
                        </dgm:shape>
                        <dgm:presOf/>
                        <dgm:constrLst>
                          <dgm:constr type="w" refType="h"/>
                        </dgm:constrLst>
                      </dgm:layoutNode>
                    </dgm:forEach>
                  </dgm:else>
                </dgm:choose>
              </dgm:forEach>
            </dgm:layoutNode>
          </dgm:layoutNode>
          <dgm:choose name="Name40">
            <dgm:if name="Name41" axis="followSib ch" ptType="node node" cnt="1 0" func="cnt" op="gte" val="1">
              <dgm:layoutNode name="overlap">
                <dgm:alg type="sp"/>
                <dgm:shape xmlns:r="http://schemas.openxmlformats.org/officeDocument/2006/relationships" r:blip="">
                  <dgm:adjLst/>
                </dgm:shape>
                <dgm:presOf/>
              </dgm:layoutNode>
            </dgm:if>
            <dgm:else name="Name42"/>
          </dgm:choose>
        </dgm:if>
        <dgm:else name="Name43">
          <dgm:layoutNode name="noChildren">
            <dgm:alg type="composite"/>
            <dgm:choose name="Name44">
              <dgm:if name="Name45" func="var" arg="dir" op="equ" val="norm">
                <dgm:constrLst>
                  <dgm:constr type="l" for="ch" forName="gap"/>
                  <dgm:constr type="w" for="ch" forName="gap" refType="w" fact="0.043"/>
                  <dgm:constr type="h" for="ch" forName="gap" refType="h"/>
                  <dgm:constr type="t" for="ch" forName="gap"/>
                  <dgm:constr type="l" for="ch" forName="medCircle2" refType="r" refFor="ch" refForName="gap"/>
                  <dgm:constr type="w" for="ch" forName="medCircle2" refType="h" refFor="ch" refForName="medCircle2"/>
                  <dgm:constr type="t" for="ch" forName="medCircle2"/>
                  <dgm:constr type="h" for="ch" forName="medCircle2" refType="h"/>
                  <dgm:constr type="l" for="ch" forName="txLvlOnly1" refType="ctrX" refFor="ch" refForName="medCircle2"/>
                  <dgm:constr type="r" for="ch" forName="txLvlOnly1" refType="w"/>
                  <dgm:constr type="h" for="ch" forName="txLvlOnly1" refType="h"/>
                  <dgm:constr type="t" for="ch" forName="txLvlOnly1"/>
                </dgm:constrLst>
              </dgm:if>
              <dgm:else name="Name46">
                <dgm:constrLst>
                  <dgm:constr type="r" for="ch" forName="gap" refType="w"/>
                  <dgm:constr type="w" for="ch" forName="gap" refType="w" fact="0.043"/>
                  <dgm:constr type="h" for="ch" forName="gap" refType="h"/>
                  <dgm:constr type="t" for="ch" forName="gap"/>
                  <dgm:constr type="r" for="ch" forName="medCircle2" refType="l" refFor="ch" refForName="gap"/>
                  <dgm:constr type="w" for="ch" forName="medCircle2" refType="h" refFor="ch" refForName="medCircle2"/>
                  <dgm:constr type="t" for="ch" forName="medCircle2"/>
                  <dgm:constr type="h" for="ch" forName="medCircle2" refType="h"/>
                  <dgm:constr type="l" for="ch" forName="txLvlOnly1"/>
                  <dgm:constr type="r" for="ch" forName="txLvlOnly1" refType="ctrX" refFor="ch" refForName="medCircle2"/>
                  <dgm:constr type="h" for="ch" forName="txLvlOnly1" refType="h"/>
                  <dgm:constr type="t" for="ch" forName="txLvlOnly1"/>
                </dgm:constrLst>
              </dgm:else>
            </dgm:choose>
            <dgm:layoutNode name="gap">
              <dgm:alg type="sp"/>
              <dgm:shape xmlns:r="http://schemas.openxmlformats.org/officeDocument/2006/relationships" r:blip="">
                <dgm:adjLst/>
              </dgm:shape>
              <dgm:presOf/>
            </dgm:layoutNode>
            <dgm:layoutNode name="medCircle2" styleLbl="vennNode1">
              <dgm:alg type="sp"/>
              <dgm:shape xmlns:r="http://schemas.openxmlformats.org/officeDocument/2006/relationships" type="ellipse" r:blip="">
                <dgm:adjLst/>
              </dgm:shape>
              <dgm:presOf/>
              <dgm:constrLst>
                <dgm:constr type="w" refType="h"/>
              </dgm:constrLst>
            </dgm:layoutNode>
            <dgm:layoutNode name="txLvlOnly1" styleLbl="revTx">
              <dgm:choose name="Name47">
                <dgm:if name="Name48" func="var" arg="dir" op="equ" val="norm">
                  <dgm:alg type="tx">
                    <dgm:param type="parTxLTRAlign" val="l"/>
                    <dgm:param type="parTxRTLAlign" val="l"/>
                  </dgm:alg>
                </dgm:if>
                <dgm:else name="Name49">
                  <dgm:alg type="tx">
                    <dgm:param type="parTxLTRAlign" val="r"/>
                    <dgm:param type="parTxRTLAlign" val="r"/>
                  </dgm:alg>
                </dgm:else>
              </dgm:choose>
              <dgm:shape xmlns:r="http://schemas.openxmlformats.org/officeDocument/2006/relationships" type="rect" r:blip="">
                <dgm:adjLst/>
              </dgm:shape>
              <dgm:presOf axis="self" ptType="node"/>
              <dgm:constrLst>
                <dgm:constr type="lMarg"/>
                <dgm:constr type="rMarg"/>
                <dgm:constr type="tMarg" refType="primFontSz" fact="0.1"/>
                <dgm:constr type="bMarg" refType="primFontSz" fact="0.1"/>
              </dgm:constrLst>
              <dgm:ruleLst>
                <dgm:rule type="primFontSz" val="5" fact="NaN" max="NaN"/>
              </dgm:ruleLst>
            </dgm:layoutNode>
          </dgm:layoutNod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GB"/>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1/3/24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GB"/>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1/3/24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GB"/>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GB"/>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1/3/24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GB"/>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1/3/24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GB"/>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GB"/>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1/3/24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GB"/>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GB"/>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1/3/24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dirty="0"/>
              <a:t>1/3/24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GB"/>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1/3/24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1/3/24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GB"/>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1/3/24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dirty="0"/>
              <a:t>1/3/24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1/3/24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1/3/24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1/3/24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GB"/>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42A54C80-263E-416B-A8E0-580EDEADCBDC}" type="datetimeFigureOut">
              <a:rPr lang="en-US" dirty="0"/>
              <a:t>1/3/24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GB"/>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1/3/24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GB"/>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1/3/24</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5" r:id="rId4"/>
    <p:sldLayoutId id="2147483653" r:id="rId5"/>
    <p:sldLayoutId id="2147483654" r:id="rId6"/>
    <p:sldLayoutId id="2147483655" r:id="rId7"/>
    <p:sldLayoutId id="2147483666" r:id="rId8"/>
    <p:sldLayoutId id="2147483657" r:id="rId9"/>
    <p:sldLayoutId id="2147483660" r:id="rId10"/>
    <p:sldLayoutId id="2147483661" r:id="rId11"/>
    <p:sldLayoutId id="2147483662" r:id="rId12"/>
    <p:sldLayoutId id="2147483663" r:id="rId13"/>
    <p:sldLayoutId id="2147483664" r:id="rId14"/>
    <p:sldLayoutId id="2147483667" r:id="rId15"/>
    <p:sldLayoutId id="2147483659"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1.JPG"/><Relationship Id="rId2" Type="http://schemas.openxmlformats.org/officeDocument/2006/relationships/diagramData" Target="../diagrams/data1.xml"/><Relationship Id="rId1" Type="http://schemas.openxmlformats.org/officeDocument/2006/relationships/slideLayout" Target="../slideLayouts/slideLayout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4.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E2BCF-40B4-CDD9-2971-77DC4B6E6DD6}"/>
              </a:ext>
            </a:extLst>
          </p:cNvPr>
          <p:cNvSpPr>
            <a:spLocks noGrp="1"/>
          </p:cNvSpPr>
          <p:nvPr>
            <p:ph type="ctrTitle"/>
          </p:nvPr>
        </p:nvSpPr>
        <p:spPr>
          <a:xfrm>
            <a:off x="2396304" y="2349280"/>
            <a:ext cx="6127042" cy="1646302"/>
          </a:xfrm>
        </p:spPr>
        <p:txBody>
          <a:bodyPr/>
          <a:lstStyle/>
          <a:p>
            <a:r>
              <a:rPr lang="en-US"/>
              <a:t>BRAND GUIDELINES           </a:t>
            </a:r>
            <a:endParaRPr lang="en-US" dirty="0"/>
          </a:p>
        </p:txBody>
      </p:sp>
      <p:graphicFrame>
        <p:nvGraphicFramePr>
          <p:cNvPr id="10" name="Diagram 9">
            <a:extLst>
              <a:ext uri="{FF2B5EF4-FFF2-40B4-BE49-F238E27FC236}">
                <a16:creationId xmlns:a16="http://schemas.microsoft.com/office/drawing/2014/main" id="{189164CC-247D-8D60-E425-0656AB30BEEF}"/>
              </a:ext>
            </a:extLst>
          </p:cNvPr>
          <p:cNvGraphicFramePr/>
          <p:nvPr>
            <p:extLst>
              <p:ext uri="{D42A27DB-BD31-4B8C-83A1-F6EECF244321}">
                <p14:modId xmlns:p14="http://schemas.microsoft.com/office/powerpoint/2010/main" val="3130303947"/>
              </p:ext>
            </p:extLst>
          </p:nvPr>
        </p:nvGraphicFramePr>
        <p:xfrm>
          <a:off x="514800" y="4767943"/>
          <a:ext cx="5857966" cy="209005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7" name="Picture 6">
            <a:extLst>
              <a:ext uri="{FF2B5EF4-FFF2-40B4-BE49-F238E27FC236}">
                <a16:creationId xmlns:a16="http://schemas.microsoft.com/office/drawing/2014/main" id="{B3961A59-A3FF-B68A-DCEA-8816C8698450}"/>
              </a:ext>
            </a:extLst>
          </p:cNvPr>
          <p:cNvPicPr>
            <a:picLocks noChangeAspect="1"/>
          </p:cNvPicPr>
          <p:nvPr/>
        </p:nvPicPr>
        <p:blipFill rotWithShape="1">
          <a:blip r:embed="rId7"/>
          <a:srcRect l="21169" t="27406" r="2772" b="25535"/>
          <a:stretch/>
        </p:blipFill>
        <p:spPr>
          <a:xfrm>
            <a:off x="802182" y="-28566"/>
            <a:ext cx="10536378" cy="4796509"/>
          </a:xfrm>
          <a:prstGeom prst="rect">
            <a:avLst/>
          </a:prstGeom>
        </p:spPr>
      </p:pic>
      <p:sp>
        <p:nvSpPr>
          <p:cNvPr id="3" name="TextBox 2">
            <a:extLst>
              <a:ext uri="{FF2B5EF4-FFF2-40B4-BE49-F238E27FC236}">
                <a16:creationId xmlns:a16="http://schemas.microsoft.com/office/drawing/2014/main" id="{D4B81266-3EF1-2EDC-B934-60DFCE15BBFF}"/>
              </a:ext>
            </a:extLst>
          </p:cNvPr>
          <p:cNvSpPr txBox="1"/>
          <p:nvPr/>
        </p:nvSpPr>
        <p:spPr>
          <a:xfrm>
            <a:off x="9842638" y="0"/>
            <a:ext cx="1495922" cy="584775"/>
          </a:xfrm>
          <a:prstGeom prst="rect">
            <a:avLst/>
          </a:prstGeom>
          <a:noFill/>
        </p:spPr>
        <p:txBody>
          <a:bodyPr wrap="none" rtlCol="0">
            <a:spAutoFit/>
          </a:bodyPr>
          <a:lstStyle/>
          <a:p>
            <a:r>
              <a:rPr lang="en-US" sz="3200" b="1" dirty="0">
                <a:solidFill>
                  <a:schemeClr val="accent1"/>
                </a:solidFill>
              </a:rPr>
              <a:t>ALTIUS</a:t>
            </a:r>
          </a:p>
        </p:txBody>
      </p:sp>
    </p:spTree>
    <p:extLst>
      <p:ext uri="{BB962C8B-B14F-4D97-AF65-F5344CB8AC3E}">
        <p14:creationId xmlns:p14="http://schemas.microsoft.com/office/powerpoint/2010/main" val="29152511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8685E1C-3FA5-02C4-978E-8B0DDE6E013B}"/>
              </a:ext>
            </a:extLst>
          </p:cNvPr>
          <p:cNvSpPr/>
          <p:nvPr/>
        </p:nvSpPr>
        <p:spPr>
          <a:xfrm>
            <a:off x="559769" y="525122"/>
            <a:ext cx="4939694" cy="580775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p>
        </p:txBody>
      </p:sp>
      <p:sp>
        <p:nvSpPr>
          <p:cNvPr id="6" name="TextBox 5">
            <a:extLst>
              <a:ext uri="{FF2B5EF4-FFF2-40B4-BE49-F238E27FC236}">
                <a16:creationId xmlns:a16="http://schemas.microsoft.com/office/drawing/2014/main" id="{B54E6086-E72D-8E06-C4E1-79A7E948BCDE}"/>
              </a:ext>
            </a:extLst>
          </p:cNvPr>
          <p:cNvSpPr txBox="1"/>
          <p:nvPr/>
        </p:nvSpPr>
        <p:spPr>
          <a:xfrm>
            <a:off x="1243695" y="2659558"/>
            <a:ext cx="3083921" cy="769441"/>
          </a:xfrm>
          <a:prstGeom prst="rect">
            <a:avLst/>
          </a:prstGeom>
          <a:noFill/>
        </p:spPr>
        <p:txBody>
          <a:bodyPr wrap="none" rtlCol="0">
            <a:spAutoFit/>
          </a:bodyPr>
          <a:lstStyle/>
          <a:p>
            <a:r>
              <a:rPr lang="en-US" sz="4400" dirty="0">
                <a:solidFill>
                  <a:srgbClr val="FFFFFF"/>
                </a:solidFill>
              </a:rPr>
              <a:t>Visual Style</a:t>
            </a:r>
          </a:p>
        </p:txBody>
      </p:sp>
      <p:sp>
        <p:nvSpPr>
          <p:cNvPr id="7" name="TextBox 6">
            <a:extLst>
              <a:ext uri="{FF2B5EF4-FFF2-40B4-BE49-F238E27FC236}">
                <a16:creationId xmlns:a16="http://schemas.microsoft.com/office/drawing/2014/main" id="{2740F05E-DE32-3911-2DFA-360C439F240E}"/>
              </a:ext>
            </a:extLst>
          </p:cNvPr>
          <p:cNvSpPr txBox="1"/>
          <p:nvPr/>
        </p:nvSpPr>
        <p:spPr>
          <a:xfrm>
            <a:off x="666143" y="826389"/>
            <a:ext cx="2896305" cy="553998"/>
          </a:xfrm>
          <a:prstGeom prst="rect">
            <a:avLst/>
          </a:prstGeom>
          <a:noFill/>
        </p:spPr>
        <p:txBody>
          <a:bodyPr wrap="square" rtlCol="0">
            <a:spAutoFit/>
          </a:bodyPr>
          <a:lstStyle/>
          <a:p>
            <a:r>
              <a:rPr lang="en-IN" sz="1200" b="1" dirty="0">
                <a:solidFill>
                  <a:srgbClr val="FFFFFF"/>
                </a:solidFill>
                <a:effectLst/>
                <a:latin typeface="Montserrat" pitchFamily="2" charset="77"/>
              </a:rPr>
              <a:t>BRAND GUIDELINES </a:t>
            </a:r>
            <a:endParaRPr lang="en-IN" sz="1200" dirty="0">
              <a:effectLst/>
            </a:endParaRPr>
          </a:p>
          <a:p>
            <a:endParaRPr lang="en-US" dirty="0"/>
          </a:p>
        </p:txBody>
      </p:sp>
      <p:cxnSp>
        <p:nvCxnSpPr>
          <p:cNvPr id="8" name="Straight Connector 7">
            <a:extLst>
              <a:ext uri="{FF2B5EF4-FFF2-40B4-BE49-F238E27FC236}">
                <a16:creationId xmlns:a16="http://schemas.microsoft.com/office/drawing/2014/main" id="{EEE8B435-D684-1C09-7C58-28246B37A062}"/>
              </a:ext>
            </a:extLst>
          </p:cNvPr>
          <p:cNvCxnSpPr>
            <a:cxnSpLocks/>
          </p:cNvCxnSpPr>
          <p:nvPr/>
        </p:nvCxnSpPr>
        <p:spPr>
          <a:xfrm>
            <a:off x="2495006" y="958805"/>
            <a:ext cx="2782390" cy="0"/>
          </a:xfrm>
          <a:prstGeom prst="line">
            <a:avLst/>
          </a:prstGeom>
          <a:ln w="22225">
            <a:solidFill>
              <a:srgbClr val="FFFFFF"/>
            </a:solidFill>
          </a:ln>
        </p:spPr>
        <p:style>
          <a:lnRef idx="1">
            <a:schemeClr val="accent2"/>
          </a:lnRef>
          <a:fillRef idx="0">
            <a:schemeClr val="accent2"/>
          </a:fillRef>
          <a:effectRef idx="0">
            <a:schemeClr val="accent2"/>
          </a:effectRef>
          <a:fontRef idx="minor">
            <a:schemeClr val="tx1"/>
          </a:fontRef>
        </p:style>
      </p:cxnSp>
      <p:sp>
        <p:nvSpPr>
          <p:cNvPr id="9" name="TextBox 8">
            <a:extLst>
              <a:ext uri="{FF2B5EF4-FFF2-40B4-BE49-F238E27FC236}">
                <a16:creationId xmlns:a16="http://schemas.microsoft.com/office/drawing/2014/main" id="{FBCBD8BF-0158-ED78-1543-3563F27B13D4}"/>
              </a:ext>
            </a:extLst>
          </p:cNvPr>
          <p:cNvSpPr txBox="1"/>
          <p:nvPr/>
        </p:nvSpPr>
        <p:spPr>
          <a:xfrm>
            <a:off x="666143" y="5745011"/>
            <a:ext cx="1859282" cy="276999"/>
          </a:xfrm>
          <a:prstGeom prst="rect">
            <a:avLst/>
          </a:prstGeom>
          <a:noFill/>
        </p:spPr>
        <p:txBody>
          <a:bodyPr wrap="square" rtlCol="0">
            <a:spAutoFit/>
          </a:bodyPr>
          <a:lstStyle/>
          <a:p>
            <a:r>
              <a:rPr lang="en-IN" sz="1200" b="1" dirty="0">
                <a:solidFill>
                  <a:srgbClr val="FFFFFF"/>
                </a:solidFill>
                <a:effectLst/>
              </a:rPr>
              <a:t>ALTIUS</a:t>
            </a:r>
            <a:r>
              <a:rPr lang="en-IN" sz="1200" b="1" dirty="0">
                <a:solidFill>
                  <a:srgbClr val="FFFFFF"/>
                </a:solidFill>
                <a:effectLst/>
                <a:latin typeface="Montserrat" pitchFamily="2" charset="77"/>
              </a:rPr>
              <a:t> </a:t>
            </a:r>
            <a:endParaRPr lang="en-IN" sz="1200" dirty="0">
              <a:effectLst/>
            </a:endParaRPr>
          </a:p>
        </p:txBody>
      </p:sp>
      <p:cxnSp>
        <p:nvCxnSpPr>
          <p:cNvPr id="10" name="Straight Connector 9">
            <a:extLst>
              <a:ext uri="{FF2B5EF4-FFF2-40B4-BE49-F238E27FC236}">
                <a16:creationId xmlns:a16="http://schemas.microsoft.com/office/drawing/2014/main" id="{50EC6809-8555-E048-BCFB-0B6D7BD36685}"/>
              </a:ext>
            </a:extLst>
          </p:cNvPr>
          <p:cNvCxnSpPr>
            <a:cxnSpLocks/>
          </p:cNvCxnSpPr>
          <p:nvPr/>
        </p:nvCxnSpPr>
        <p:spPr>
          <a:xfrm>
            <a:off x="1476103" y="5883511"/>
            <a:ext cx="3801293" cy="0"/>
          </a:xfrm>
          <a:prstGeom prst="line">
            <a:avLst/>
          </a:prstGeom>
          <a:ln w="22225">
            <a:solidFill>
              <a:srgbClr val="FFFFFF"/>
            </a:solidFill>
          </a:ln>
        </p:spPr>
        <p:style>
          <a:lnRef idx="1">
            <a:schemeClr val="accent2"/>
          </a:lnRef>
          <a:fillRef idx="0">
            <a:schemeClr val="accent2"/>
          </a:fillRef>
          <a:effectRef idx="0">
            <a:schemeClr val="accent2"/>
          </a:effectRef>
          <a:fontRef idx="minor">
            <a:schemeClr val="tx1"/>
          </a:fontRef>
        </p:style>
      </p:cxnSp>
      <p:cxnSp>
        <p:nvCxnSpPr>
          <p:cNvPr id="11" name="Straight Connector 10">
            <a:extLst>
              <a:ext uri="{FF2B5EF4-FFF2-40B4-BE49-F238E27FC236}">
                <a16:creationId xmlns:a16="http://schemas.microsoft.com/office/drawing/2014/main" id="{5CF68891-16F3-3114-3EE3-C4E428D7161E}"/>
              </a:ext>
            </a:extLst>
          </p:cNvPr>
          <p:cNvCxnSpPr/>
          <p:nvPr/>
        </p:nvCxnSpPr>
        <p:spPr>
          <a:xfrm>
            <a:off x="6239689" y="958805"/>
            <a:ext cx="3230881" cy="0"/>
          </a:xfrm>
          <a:prstGeom prst="line">
            <a:avLst/>
          </a:prstGeom>
          <a:ln w="22225">
            <a:solidFill>
              <a:schemeClr val="tx1">
                <a:lumMod val="50000"/>
                <a:lumOff val="50000"/>
              </a:schemeClr>
            </a:solidFill>
          </a:ln>
        </p:spPr>
        <p:style>
          <a:lnRef idx="1">
            <a:schemeClr val="accent2"/>
          </a:lnRef>
          <a:fillRef idx="0">
            <a:schemeClr val="accent2"/>
          </a:fillRef>
          <a:effectRef idx="0">
            <a:schemeClr val="accent2"/>
          </a:effectRef>
          <a:fontRef idx="minor">
            <a:schemeClr val="tx1"/>
          </a:fontRef>
        </p:style>
      </p:cxnSp>
      <p:cxnSp>
        <p:nvCxnSpPr>
          <p:cNvPr id="12" name="Straight Connector 11">
            <a:extLst>
              <a:ext uri="{FF2B5EF4-FFF2-40B4-BE49-F238E27FC236}">
                <a16:creationId xmlns:a16="http://schemas.microsoft.com/office/drawing/2014/main" id="{E3431166-DB5D-BAB3-4E33-2D8C9BB68295}"/>
              </a:ext>
            </a:extLst>
          </p:cNvPr>
          <p:cNvCxnSpPr/>
          <p:nvPr/>
        </p:nvCxnSpPr>
        <p:spPr>
          <a:xfrm>
            <a:off x="6239689" y="5883511"/>
            <a:ext cx="3230881" cy="0"/>
          </a:xfrm>
          <a:prstGeom prst="line">
            <a:avLst/>
          </a:prstGeom>
          <a:ln w="22225">
            <a:solidFill>
              <a:schemeClr val="tx1">
                <a:lumMod val="50000"/>
                <a:lumOff val="50000"/>
              </a:schemeClr>
            </a:solidFill>
          </a:ln>
        </p:spPr>
        <p:style>
          <a:lnRef idx="1">
            <a:schemeClr val="accent2"/>
          </a:lnRef>
          <a:fillRef idx="0">
            <a:schemeClr val="accent2"/>
          </a:fillRef>
          <a:effectRef idx="0">
            <a:schemeClr val="accent2"/>
          </a:effectRef>
          <a:fontRef idx="minor">
            <a:schemeClr val="tx1"/>
          </a:fontRef>
        </p:style>
      </p:cxnSp>
      <p:sp>
        <p:nvSpPr>
          <p:cNvPr id="13" name="TextBox 12">
            <a:extLst>
              <a:ext uri="{FF2B5EF4-FFF2-40B4-BE49-F238E27FC236}">
                <a16:creationId xmlns:a16="http://schemas.microsoft.com/office/drawing/2014/main" id="{5A6A8600-2336-D461-BDE6-5A9C364E9787}"/>
              </a:ext>
            </a:extLst>
          </p:cNvPr>
          <p:cNvSpPr txBox="1"/>
          <p:nvPr/>
        </p:nvSpPr>
        <p:spPr>
          <a:xfrm>
            <a:off x="6527924" y="1090058"/>
            <a:ext cx="2424062" cy="276999"/>
          </a:xfrm>
          <a:prstGeom prst="rect">
            <a:avLst/>
          </a:prstGeom>
          <a:noFill/>
        </p:spPr>
        <p:txBody>
          <a:bodyPr wrap="none" rtlCol="0">
            <a:spAutoFit/>
          </a:bodyPr>
          <a:lstStyle/>
          <a:p>
            <a:r>
              <a:rPr lang="en-US" sz="1200" dirty="0">
                <a:solidFill>
                  <a:schemeClr val="accent1"/>
                </a:solidFill>
              </a:rPr>
              <a:t>Every brand needs a visual guide</a:t>
            </a:r>
          </a:p>
        </p:txBody>
      </p:sp>
      <p:sp>
        <p:nvSpPr>
          <p:cNvPr id="15" name="TextBox 14">
            <a:extLst>
              <a:ext uri="{FF2B5EF4-FFF2-40B4-BE49-F238E27FC236}">
                <a16:creationId xmlns:a16="http://schemas.microsoft.com/office/drawing/2014/main" id="{59617631-2C8A-315E-C7F9-086BD9A286E9}"/>
              </a:ext>
            </a:extLst>
          </p:cNvPr>
          <p:cNvSpPr txBox="1"/>
          <p:nvPr/>
        </p:nvSpPr>
        <p:spPr>
          <a:xfrm>
            <a:off x="6388065" y="1732458"/>
            <a:ext cx="2934127" cy="3785652"/>
          </a:xfrm>
          <a:prstGeom prst="rect">
            <a:avLst/>
          </a:prstGeom>
          <a:noFill/>
        </p:spPr>
        <p:txBody>
          <a:bodyPr wrap="square" rtlCol="0">
            <a:spAutoFit/>
          </a:bodyPr>
          <a:lstStyle/>
          <a:p>
            <a:r>
              <a:rPr lang="en-US" sz="800" dirty="0">
                <a:solidFill>
                  <a:schemeClr val="tx1">
                    <a:lumMod val="50000"/>
                    <a:lumOff val="50000"/>
                  </a:schemeClr>
                </a:solidFill>
              </a:rPr>
              <a:t>It represents the graphical culmination of our strategic efforts, manifesting as a visual embodiment of our brand identity. This guide constructs a comprehensive and cohesive system that addresses diverse considerations from physical constraints to modern media platforms.</a:t>
            </a:r>
            <a:br>
              <a:rPr lang="en-US" sz="800" dirty="0">
                <a:solidFill>
                  <a:schemeClr val="tx1">
                    <a:lumMod val="50000"/>
                    <a:lumOff val="50000"/>
                  </a:schemeClr>
                </a:solidFill>
              </a:rPr>
            </a:br>
            <a:br>
              <a:rPr lang="en-US" sz="800" dirty="0">
                <a:solidFill>
                  <a:schemeClr val="tx1">
                    <a:lumMod val="50000"/>
                    <a:lumOff val="50000"/>
                  </a:schemeClr>
                </a:solidFill>
              </a:rPr>
            </a:br>
            <a:r>
              <a:rPr lang="en-US" sz="800" dirty="0">
                <a:solidFill>
                  <a:schemeClr val="tx1">
                    <a:lumMod val="50000"/>
                    <a:lumOff val="50000"/>
                  </a:schemeClr>
                </a:solidFill>
              </a:rPr>
              <a:t>At it’s heart, the system is anchored by a distinctive brand signature- a logo, wordmark, or logotype serving as the trademark of brand.</a:t>
            </a:r>
            <a:br>
              <a:rPr lang="en-US" sz="800" dirty="0">
                <a:solidFill>
                  <a:schemeClr val="tx1">
                    <a:lumMod val="50000"/>
                    <a:lumOff val="50000"/>
                  </a:schemeClr>
                </a:solidFill>
              </a:rPr>
            </a:br>
            <a:br>
              <a:rPr lang="en-US" sz="800" dirty="0">
                <a:solidFill>
                  <a:schemeClr val="tx1">
                    <a:lumMod val="50000"/>
                    <a:lumOff val="50000"/>
                  </a:schemeClr>
                </a:solidFill>
              </a:rPr>
            </a:br>
            <a:r>
              <a:rPr lang="en-IN" sz="800" b="0" i="0" dirty="0">
                <a:solidFill>
                  <a:schemeClr val="tx1">
                    <a:lumMod val="50000"/>
                    <a:lumOff val="50000"/>
                  </a:schemeClr>
                </a:solidFill>
                <a:effectLst/>
                <a:latin typeface="Slack-Lato"/>
              </a:rPr>
              <a:t>This primary identifier is complemented by meticulously developed patterns, color palettes, and typographic systems. These elements, in harmony, define a unique graphic style for the brand.</a:t>
            </a:r>
            <a:br>
              <a:rPr lang="en-IN" sz="800" b="0" i="0" dirty="0">
                <a:solidFill>
                  <a:schemeClr val="tx1">
                    <a:lumMod val="50000"/>
                    <a:lumOff val="50000"/>
                  </a:schemeClr>
                </a:solidFill>
                <a:effectLst/>
                <a:latin typeface="Slack-Lato"/>
              </a:rPr>
            </a:br>
            <a:br>
              <a:rPr lang="en-IN" sz="800" b="0" i="0" dirty="0">
                <a:solidFill>
                  <a:schemeClr val="tx1">
                    <a:lumMod val="50000"/>
                    <a:lumOff val="50000"/>
                  </a:schemeClr>
                </a:solidFill>
                <a:effectLst/>
                <a:latin typeface="Slack-Lato"/>
              </a:rPr>
            </a:br>
            <a:r>
              <a:rPr lang="en-IN" sz="800" b="0" i="0" dirty="0">
                <a:solidFill>
                  <a:schemeClr val="tx1">
                    <a:lumMod val="50000"/>
                    <a:lumOff val="50000"/>
                  </a:schemeClr>
                </a:solidFill>
                <a:effectLst/>
                <a:latin typeface="Slack-Lato"/>
              </a:rPr>
              <a:t>As a result of design process, it's imperative to consider and build a range of variants that cater to diverse needs, ensuring ease of use and effective presentation across all sizes and environments.</a:t>
            </a:r>
            <a:br>
              <a:rPr lang="en-IN" sz="800" b="0" i="0" dirty="0">
                <a:solidFill>
                  <a:schemeClr val="tx1">
                    <a:lumMod val="50000"/>
                    <a:lumOff val="50000"/>
                  </a:schemeClr>
                </a:solidFill>
                <a:effectLst/>
                <a:latin typeface="Slack-Lato"/>
              </a:rPr>
            </a:br>
            <a:br>
              <a:rPr lang="en-IN" sz="800" b="0" i="0" dirty="0">
                <a:solidFill>
                  <a:schemeClr val="tx1">
                    <a:lumMod val="50000"/>
                    <a:lumOff val="50000"/>
                  </a:schemeClr>
                </a:solidFill>
                <a:effectLst/>
                <a:latin typeface="Slack-Lato"/>
              </a:rPr>
            </a:br>
            <a:r>
              <a:rPr lang="en-IN" sz="800" b="0" i="0" dirty="0">
                <a:solidFill>
                  <a:schemeClr val="tx1">
                    <a:lumMod val="50000"/>
                    <a:lumOff val="50000"/>
                  </a:schemeClr>
                </a:solidFill>
                <a:effectLst/>
                <a:latin typeface="Slack-Lato"/>
              </a:rPr>
              <a:t>Concepts that are to be evaluated within the context of real-world communications, prioritizing critical touchpoints such as stationery, collateral, website, and physical environments that ensures strategic and impactful alignment of the brand's goal.</a:t>
            </a:r>
            <a:br>
              <a:rPr lang="en-IN" sz="800" b="0" i="0" dirty="0">
                <a:solidFill>
                  <a:schemeClr val="tx1">
                    <a:lumMod val="50000"/>
                    <a:lumOff val="50000"/>
                  </a:schemeClr>
                </a:solidFill>
                <a:effectLst/>
                <a:latin typeface="Slack-Lato"/>
              </a:rPr>
            </a:br>
            <a:br>
              <a:rPr lang="en-IN" sz="800" b="0" i="0" dirty="0">
                <a:solidFill>
                  <a:schemeClr val="tx1">
                    <a:lumMod val="50000"/>
                    <a:lumOff val="50000"/>
                  </a:schemeClr>
                </a:solidFill>
                <a:effectLst/>
                <a:latin typeface="Slack-Lato"/>
              </a:rPr>
            </a:br>
            <a:r>
              <a:rPr lang="en-US" sz="800" dirty="0">
                <a:solidFill>
                  <a:schemeClr val="tx1">
                    <a:lumMod val="50000"/>
                    <a:lumOff val="50000"/>
                  </a:schemeClr>
                </a:solidFill>
              </a:rPr>
              <a:t>Consideration is given to both the primary brand lockup and potential extensions, geographic signifiers and essential alternates.</a:t>
            </a:r>
          </a:p>
          <a:p>
            <a:br>
              <a:rPr lang="en-IN" sz="800" b="0" i="0" dirty="0">
                <a:solidFill>
                  <a:schemeClr val="tx1">
                    <a:lumMod val="50000"/>
                    <a:lumOff val="50000"/>
                  </a:schemeClr>
                </a:solidFill>
                <a:effectLst/>
                <a:latin typeface="Slack-Lato"/>
              </a:rPr>
            </a:br>
            <a:br>
              <a:rPr lang="en-IN" sz="800" b="0" i="0" dirty="0">
                <a:solidFill>
                  <a:srgbClr val="D1D2D3"/>
                </a:solidFill>
                <a:effectLst/>
                <a:latin typeface="Slack-Lato"/>
              </a:rPr>
            </a:br>
            <a:endParaRPr lang="en-US" sz="800" dirty="0"/>
          </a:p>
        </p:txBody>
      </p:sp>
      <p:sp>
        <p:nvSpPr>
          <p:cNvPr id="26" name="Rectangle 10">
            <a:extLst>
              <a:ext uri="{FF2B5EF4-FFF2-40B4-BE49-F238E27FC236}">
                <a16:creationId xmlns:a16="http://schemas.microsoft.com/office/drawing/2014/main" id="{E7EC303F-DCF0-DA37-8E15-62A1F494B876}"/>
              </a:ext>
            </a:extLst>
          </p:cNvPr>
          <p:cNvSpPr>
            <a:spLocks noChangeArrowheads="1"/>
          </p:cNvSpPr>
          <p:nvPr/>
        </p:nvSpPr>
        <p:spPr bwMode="auto">
          <a:xfrm>
            <a:off x="33338" y="365125"/>
            <a:ext cx="68262" cy="0"/>
          </a:xfrm>
          <a:prstGeom prst="rect">
            <a:avLst/>
          </a:prstGeom>
          <a:solidFill>
            <a:srgbClr val="1A1D2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100" b="0" i="0" u="none" strike="noStrike" cap="none" normalizeH="0" baseline="0">
                <a:ln>
                  <a:noFill/>
                </a:ln>
                <a:solidFill>
                  <a:srgbClr val="D1D2D3"/>
                </a:solidFill>
                <a:effectLst/>
                <a:latin typeface="Slack-Lato"/>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1996325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8685E1C-3FA5-02C4-978E-8B0DDE6E013B}"/>
              </a:ext>
            </a:extLst>
          </p:cNvPr>
          <p:cNvSpPr/>
          <p:nvPr/>
        </p:nvSpPr>
        <p:spPr>
          <a:xfrm>
            <a:off x="559769" y="525122"/>
            <a:ext cx="4939694" cy="580775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p>
        </p:txBody>
      </p:sp>
      <p:cxnSp>
        <p:nvCxnSpPr>
          <p:cNvPr id="2" name="Straight Connector 1">
            <a:extLst>
              <a:ext uri="{FF2B5EF4-FFF2-40B4-BE49-F238E27FC236}">
                <a16:creationId xmlns:a16="http://schemas.microsoft.com/office/drawing/2014/main" id="{137592E6-12DB-357F-ED5A-6D6DF22EA919}"/>
              </a:ext>
            </a:extLst>
          </p:cNvPr>
          <p:cNvCxnSpPr>
            <a:cxnSpLocks/>
          </p:cNvCxnSpPr>
          <p:nvPr/>
        </p:nvCxnSpPr>
        <p:spPr>
          <a:xfrm>
            <a:off x="2495006" y="958805"/>
            <a:ext cx="2782390" cy="0"/>
          </a:xfrm>
          <a:prstGeom prst="line">
            <a:avLst/>
          </a:prstGeom>
          <a:ln w="22225">
            <a:solidFill>
              <a:srgbClr val="FFFFFF"/>
            </a:solidFill>
          </a:ln>
        </p:spPr>
        <p:style>
          <a:lnRef idx="1">
            <a:schemeClr val="accent2"/>
          </a:lnRef>
          <a:fillRef idx="0">
            <a:schemeClr val="accent2"/>
          </a:fillRef>
          <a:effectRef idx="0">
            <a:schemeClr val="accent2"/>
          </a:effectRef>
          <a:fontRef idx="minor">
            <a:schemeClr val="tx1"/>
          </a:fontRef>
        </p:style>
      </p:cxnSp>
      <p:sp>
        <p:nvSpPr>
          <p:cNvPr id="6" name="TextBox 5">
            <a:extLst>
              <a:ext uri="{FF2B5EF4-FFF2-40B4-BE49-F238E27FC236}">
                <a16:creationId xmlns:a16="http://schemas.microsoft.com/office/drawing/2014/main" id="{663B6D43-2F95-55BB-1621-E06FD139A25E}"/>
              </a:ext>
            </a:extLst>
          </p:cNvPr>
          <p:cNvSpPr txBox="1"/>
          <p:nvPr/>
        </p:nvSpPr>
        <p:spPr>
          <a:xfrm>
            <a:off x="666143" y="826389"/>
            <a:ext cx="2896305" cy="553998"/>
          </a:xfrm>
          <a:prstGeom prst="rect">
            <a:avLst/>
          </a:prstGeom>
          <a:noFill/>
        </p:spPr>
        <p:txBody>
          <a:bodyPr wrap="square" rtlCol="0">
            <a:spAutoFit/>
          </a:bodyPr>
          <a:lstStyle/>
          <a:p>
            <a:r>
              <a:rPr lang="en-IN" sz="1200" b="1" dirty="0">
                <a:solidFill>
                  <a:srgbClr val="FFFFFF"/>
                </a:solidFill>
                <a:effectLst/>
                <a:latin typeface="Montserrat" pitchFamily="2" charset="77"/>
              </a:rPr>
              <a:t>BRAND GUIDELINES </a:t>
            </a:r>
            <a:endParaRPr lang="en-IN" sz="1200" dirty="0">
              <a:effectLst/>
            </a:endParaRPr>
          </a:p>
          <a:p>
            <a:endParaRPr lang="en-US" dirty="0"/>
          </a:p>
        </p:txBody>
      </p:sp>
      <p:cxnSp>
        <p:nvCxnSpPr>
          <p:cNvPr id="7" name="Straight Connector 6">
            <a:extLst>
              <a:ext uri="{FF2B5EF4-FFF2-40B4-BE49-F238E27FC236}">
                <a16:creationId xmlns:a16="http://schemas.microsoft.com/office/drawing/2014/main" id="{CCB3BA54-C738-C9F7-5CE3-D6D20653F164}"/>
              </a:ext>
            </a:extLst>
          </p:cNvPr>
          <p:cNvCxnSpPr>
            <a:cxnSpLocks/>
          </p:cNvCxnSpPr>
          <p:nvPr/>
        </p:nvCxnSpPr>
        <p:spPr>
          <a:xfrm>
            <a:off x="1476103" y="5883511"/>
            <a:ext cx="3801293" cy="0"/>
          </a:xfrm>
          <a:prstGeom prst="line">
            <a:avLst/>
          </a:prstGeom>
          <a:ln w="22225">
            <a:solidFill>
              <a:srgbClr val="FFFFFF"/>
            </a:solidFill>
          </a:ln>
        </p:spPr>
        <p:style>
          <a:lnRef idx="1">
            <a:schemeClr val="accent2"/>
          </a:lnRef>
          <a:fillRef idx="0">
            <a:schemeClr val="accent2"/>
          </a:fillRef>
          <a:effectRef idx="0">
            <a:schemeClr val="accent2"/>
          </a:effectRef>
          <a:fontRef idx="minor">
            <a:schemeClr val="tx1"/>
          </a:fontRef>
        </p:style>
      </p:cxnSp>
      <p:sp>
        <p:nvSpPr>
          <p:cNvPr id="8" name="TextBox 7">
            <a:extLst>
              <a:ext uri="{FF2B5EF4-FFF2-40B4-BE49-F238E27FC236}">
                <a16:creationId xmlns:a16="http://schemas.microsoft.com/office/drawing/2014/main" id="{C764FCD0-1EAF-3DEE-E3C4-B04A2FE4FD98}"/>
              </a:ext>
            </a:extLst>
          </p:cNvPr>
          <p:cNvSpPr txBox="1"/>
          <p:nvPr/>
        </p:nvSpPr>
        <p:spPr>
          <a:xfrm>
            <a:off x="666143" y="5745011"/>
            <a:ext cx="1859282" cy="276999"/>
          </a:xfrm>
          <a:prstGeom prst="rect">
            <a:avLst/>
          </a:prstGeom>
          <a:noFill/>
        </p:spPr>
        <p:txBody>
          <a:bodyPr wrap="square" rtlCol="0">
            <a:spAutoFit/>
          </a:bodyPr>
          <a:lstStyle/>
          <a:p>
            <a:r>
              <a:rPr lang="en-IN" sz="1200" b="1" dirty="0">
                <a:solidFill>
                  <a:srgbClr val="FFFFFF"/>
                </a:solidFill>
                <a:effectLst/>
              </a:rPr>
              <a:t>ALTIUS</a:t>
            </a:r>
            <a:r>
              <a:rPr lang="en-IN" sz="1200" b="1" dirty="0">
                <a:solidFill>
                  <a:srgbClr val="FFFFFF"/>
                </a:solidFill>
                <a:effectLst/>
                <a:latin typeface="Montserrat" pitchFamily="2" charset="77"/>
              </a:rPr>
              <a:t> </a:t>
            </a:r>
            <a:endParaRPr lang="en-IN" sz="1200" dirty="0">
              <a:effectLst/>
            </a:endParaRPr>
          </a:p>
        </p:txBody>
      </p:sp>
      <p:sp>
        <p:nvSpPr>
          <p:cNvPr id="9" name="TextBox 8">
            <a:extLst>
              <a:ext uri="{FF2B5EF4-FFF2-40B4-BE49-F238E27FC236}">
                <a16:creationId xmlns:a16="http://schemas.microsoft.com/office/drawing/2014/main" id="{3A5CF23C-C1D3-16D0-7664-EC1E1438C4D1}"/>
              </a:ext>
            </a:extLst>
          </p:cNvPr>
          <p:cNvSpPr txBox="1"/>
          <p:nvPr/>
        </p:nvSpPr>
        <p:spPr>
          <a:xfrm>
            <a:off x="1724201" y="2688578"/>
            <a:ext cx="2286203" cy="769441"/>
          </a:xfrm>
          <a:prstGeom prst="rect">
            <a:avLst/>
          </a:prstGeom>
          <a:noFill/>
        </p:spPr>
        <p:txBody>
          <a:bodyPr wrap="none" rtlCol="0">
            <a:spAutoFit/>
          </a:bodyPr>
          <a:lstStyle/>
          <a:p>
            <a:r>
              <a:rPr lang="en-US" sz="4400" dirty="0">
                <a:solidFill>
                  <a:srgbClr val="FFFFFF"/>
                </a:solidFill>
              </a:rPr>
              <a:t>Glossary</a:t>
            </a:r>
          </a:p>
        </p:txBody>
      </p:sp>
      <p:cxnSp>
        <p:nvCxnSpPr>
          <p:cNvPr id="10" name="Straight Connector 9">
            <a:extLst>
              <a:ext uri="{FF2B5EF4-FFF2-40B4-BE49-F238E27FC236}">
                <a16:creationId xmlns:a16="http://schemas.microsoft.com/office/drawing/2014/main" id="{937732F4-3E43-35E9-61EB-46441383EBE6}"/>
              </a:ext>
            </a:extLst>
          </p:cNvPr>
          <p:cNvCxnSpPr/>
          <p:nvPr/>
        </p:nvCxnSpPr>
        <p:spPr>
          <a:xfrm>
            <a:off x="6239689" y="958805"/>
            <a:ext cx="3230881" cy="0"/>
          </a:xfrm>
          <a:prstGeom prst="line">
            <a:avLst/>
          </a:prstGeom>
          <a:ln w="22225">
            <a:solidFill>
              <a:schemeClr val="tx1">
                <a:lumMod val="50000"/>
                <a:lumOff val="50000"/>
              </a:schemeClr>
            </a:solidFill>
          </a:ln>
        </p:spPr>
        <p:style>
          <a:lnRef idx="1">
            <a:schemeClr val="accent2"/>
          </a:lnRef>
          <a:fillRef idx="0">
            <a:schemeClr val="accent2"/>
          </a:fillRef>
          <a:effectRef idx="0">
            <a:schemeClr val="accent2"/>
          </a:effectRef>
          <a:fontRef idx="minor">
            <a:schemeClr val="tx1"/>
          </a:fontRef>
        </p:style>
      </p:cxnSp>
      <p:cxnSp>
        <p:nvCxnSpPr>
          <p:cNvPr id="11" name="Straight Connector 10">
            <a:extLst>
              <a:ext uri="{FF2B5EF4-FFF2-40B4-BE49-F238E27FC236}">
                <a16:creationId xmlns:a16="http://schemas.microsoft.com/office/drawing/2014/main" id="{587759EB-E12E-1F39-B224-2BED9E1D4BE6}"/>
              </a:ext>
            </a:extLst>
          </p:cNvPr>
          <p:cNvCxnSpPr/>
          <p:nvPr/>
        </p:nvCxnSpPr>
        <p:spPr>
          <a:xfrm>
            <a:off x="6239689" y="5883511"/>
            <a:ext cx="3230881" cy="0"/>
          </a:xfrm>
          <a:prstGeom prst="line">
            <a:avLst/>
          </a:prstGeom>
          <a:ln w="22225">
            <a:solidFill>
              <a:schemeClr val="tx1">
                <a:lumMod val="50000"/>
                <a:lumOff val="50000"/>
              </a:schemeClr>
            </a:solidFill>
          </a:ln>
        </p:spPr>
        <p:style>
          <a:lnRef idx="1">
            <a:schemeClr val="accent2"/>
          </a:lnRef>
          <a:fillRef idx="0">
            <a:schemeClr val="accent2"/>
          </a:fillRef>
          <a:effectRef idx="0">
            <a:schemeClr val="accent2"/>
          </a:effectRef>
          <a:fontRef idx="minor">
            <a:schemeClr val="tx1"/>
          </a:fontRef>
        </p:style>
      </p:cxnSp>
      <p:sp>
        <p:nvSpPr>
          <p:cNvPr id="12" name="TextBox 11">
            <a:extLst>
              <a:ext uri="{FF2B5EF4-FFF2-40B4-BE49-F238E27FC236}">
                <a16:creationId xmlns:a16="http://schemas.microsoft.com/office/drawing/2014/main" id="{AE4AF0F5-0A9C-686A-052A-0570F9289086}"/>
              </a:ext>
            </a:extLst>
          </p:cNvPr>
          <p:cNvSpPr txBox="1"/>
          <p:nvPr/>
        </p:nvSpPr>
        <p:spPr>
          <a:xfrm>
            <a:off x="6102105" y="1395651"/>
            <a:ext cx="1364476" cy="230832"/>
          </a:xfrm>
          <a:prstGeom prst="rect">
            <a:avLst/>
          </a:prstGeom>
          <a:noFill/>
        </p:spPr>
        <p:txBody>
          <a:bodyPr wrap="none" rtlCol="0">
            <a:spAutoFit/>
          </a:bodyPr>
          <a:lstStyle/>
          <a:p>
            <a:r>
              <a:rPr lang="en-US" sz="900" b="1" dirty="0">
                <a:solidFill>
                  <a:schemeClr val="accent1"/>
                </a:solidFill>
              </a:rPr>
              <a:t>CORPORATE IDENTITY</a:t>
            </a:r>
          </a:p>
        </p:txBody>
      </p:sp>
      <p:sp>
        <p:nvSpPr>
          <p:cNvPr id="13" name="TextBox 12">
            <a:extLst>
              <a:ext uri="{FF2B5EF4-FFF2-40B4-BE49-F238E27FC236}">
                <a16:creationId xmlns:a16="http://schemas.microsoft.com/office/drawing/2014/main" id="{4219E6A0-2FCC-2F04-2FF4-698B8F63FEB9}"/>
              </a:ext>
            </a:extLst>
          </p:cNvPr>
          <p:cNvSpPr txBox="1"/>
          <p:nvPr/>
        </p:nvSpPr>
        <p:spPr>
          <a:xfrm>
            <a:off x="7947538" y="1375228"/>
            <a:ext cx="489236" cy="230832"/>
          </a:xfrm>
          <a:prstGeom prst="rect">
            <a:avLst/>
          </a:prstGeom>
          <a:noFill/>
        </p:spPr>
        <p:txBody>
          <a:bodyPr wrap="none" rtlCol="0">
            <a:spAutoFit/>
          </a:bodyPr>
          <a:lstStyle/>
          <a:p>
            <a:r>
              <a:rPr lang="en-US" sz="900" b="1" dirty="0">
                <a:solidFill>
                  <a:schemeClr val="accent1"/>
                </a:solidFill>
              </a:rPr>
              <a:t>LOGO</a:t>
            </a:r>
          </a:p>
        </p:txBody>
      </p:sp>
      <p:sp>
        <p:nvSpPr>
          <p:cNvPr id="14" name="TextBox 13">
            <a:extLst>
              <a:ext uri="{FF2B5EF4-FFF2-40B4-BE49-F238E27FC236}">
                <a16:creationId xmlns:a16="http://schemas.microsoft.com/office/drawing/2014/main" id="{76B0CEF3-9DDB-9D0E-2FEC-1A1A0614915C}"/>
              </a:ext>
            </a:extLst>
          </p:cNvPr>
          <p:cNvSpPr txBox="1"/>
          <p:nvPr/>
        </p:nvSpPr>
        <p:spPr>
          <a:xfrm>
            <a:off x="6102105" y="3333294"/>
            <a:ext cx="1242648" cy="230832"/>
          </a:xfrm>
          <a:prstGeom prst="rect">
            <a:avLst/>
          </a:prstGeom>
          <a:noFill/>
        </p:spPr>
        <p:txBody>
          <a:bodyPr wrap="none" rtlCol="0">
            <a:spAutoFit/>
          </a:bodyPr>
          <a:lstStyle/>
          <a:p>
            <a:r>
              <a:rPr lang="en-US" sz="900" b="1" dirty="0">
                <a:solidFill>
                  <a:schemeClr val="accent1"/>
                </a:solidFill>
              </a:rPr>
              <a:t>IDENTITY MANNUAL</a:t>
            </a:r>
          </a:p>
        </p:txBody>
      </p:sp>
      <p:sp>
        <p:nvSpPr>
          <p:cNvPr id="15" name="TextBox 14">
            <a:extLst>
              <a:ext uri="{FF2B5EF4-FFF2-40B4-BE49-F238E27FC236}">
                <a16:creationId xmlns:a16="http://schemas.microsoft.com/office/drawing/2014/main" id="{4449A448-552A-0BF9-5162-394A19E7CFBE}"/>
              </a:ext>
            </a:extLst>
          </p:cNvPr>
          <p:cNvSpPr txBox="1"/>
          <p:nvPr/>
        </p:nvSpPr>
        <p:spPr>
          <a:xfrm>
            <a:off x="7923351" y="3282658"/>
            <a:ext cx="1401346" cy="230832"/>
          </a:xfrm>
          <a:prstGeom prst="rect">
            <a:avLst/>
          </a:prstGeom>
          <a:noFill/>
        </p:spPr>
        <p:txBody>
          <a:bodyPr wrap="none" rtlCol="0">
            <a:spAutoFit/>
          </a:bodyPr>
          <a:lstStyle/>
          <a:p>
            <a:r>
              <a:rPr lang="en-US" sz="900" b="1" dirty="0">
                <a:solidFill>
                  <a:schemeClr val="accent1"/>
                </a:solidFill>
              </a:rPr>
              <a:t>BRAND ARCHITECTURE</a:t>
            </a:r>
          </a:p>
        </p:txBody>
      </p:sp>
      <p:sp>
        <p:nvSpPr>
          <p:cNvPr id="18" name="TextBox 17">
            <a:extLst>
              <a:ext uri="{FF2B5EF4-FFF2-40B4-BE49-F238E27FC236}">
                <a16:creationId xmlns:a16="http://schemas.microsoft.com/office/drawing/2014/main" id="{F2B3E3D5-DB45-9BA7-597C-95EE727EB7EF}"/>
              </a:ext>
            </a:extLst>
          </p:cNvPr>
          <p:cNvSpPr txBox="1"/>
          <p:nvPr/>
        </p:nvSpPr>
        <p:spPr>
          <a:xfrm>
            <a:off x="6090083" y="1697608"/>
            <a:ext cx="1800216" cy="1200329"/>
          </a:xfrm>
          <a:prstGeom prst="rect">
            <a:avLst/>
          </a:prstGeom>
          <a:noFill/>
        </p:spPr>
        <p:txBody>
          <a:bodyPr wrap="square" rtlCol="0">
            <a:spAutoFit/>
          </a:bodyPr>
          <a:lstStyle/>
          <a:p>
            <a:pPr algn="just"/>
            <a:r>
              <a:rPr lang="en-US" sz="800" dirty="0">
                <a:solidFill>
                  <a:schemeClr val="tx1">
                    <a:lumMod val="50000"/>
                    <a:lumOff val="50000"/>
                  </a:schemeClr>
                </a:solidFill>
              </a:rPr>
              <a:t>Corporate identity is the visual and </a:t>
            </a:r>
            <a:r>
              <a:rPr lang="en-IN" sz="800" b="0" i="0" dirty="0">
                <a:solidFill>
                  <a:schemeClr val="tx1">
                    <a:lumMod val="50000"/>
                    <a:lumOff val="50000"/>
                  </a:schemeClr>
                </a:solidFill>
                <a:effectLst/>
                <a:latin typeface="Slack-Lato"/>
              </a:rPr>
              <a:t>portrayal of a company's image held by its diverse audience, including customers, investors, and employees. The company's communication department plays a pivotal role in cultivating and reinforcing this image to align with and advance business goals.</a:t>
            </a:r>
            <a:endParaRPr lang="en-US" sz="800" dirty="0">
              <a:solidFill>
                <a:schemeClr val="tx1">
                  <a:lumMod val="50000"/>
                  <a:lumOff val="50000"/>
                </a:schemeClr>
              </a:solidFill>
            </a:endParaRPr>
          </a:p>
        </p:txBody>
      </p:sp>
      <p:sp>
        <p:nvSpPr>
          <p:cNvPr id="19" name="TextBox 18">
            <a:extLst>
              <a:ext uri="{FF2B5EF4-FFF2-40B4-BE49-F238E27FC236}">
                <a16:creationId xmlns:a16="http://schemas.microsoft.com/office/drawing/2014/main" id="{5601EF68-84D9-4A27-CB9E-1D0BA5BC96C7}"/>
              </a:ext>
            </a:extLst>
          </p:cNvPr>
          <p:cNvSpPr txBox="1"/>
          <p:nvPr/>
        </p:nvSpPr>
        <p:spPr>
          <a:xfrm>
            <a:off x="7890299" y="1745343"/>
            <a:ext cx="1800215" cy="1323439"/>
          </a:xfrm>
          <a:prstGeom prst="rect">
            <a:avLst/>
          </a:prstGeom>
          <a:noFill/>
        </p:spPr>
        <p:txBody>
          <a:bodyPr wrap="square" rtlCol="0">
            <a:spAutoFit/>
          </a:bodyPr>
          <a:lstStyle/>
          <a:p>
            <a:pPr algn="just"/>
            <a:r>
              <a:rPr lang="en-US" sz="800" dirty="0">
                <a:solidFill>
                  <a:schemeClr val="tx1">
                    <a:lumMod val="50000"/>
                    <a:lumOff val="50000"/>
                  </a:schemeClr>
                </a:solidFill>
              </a:rPr>
              <a:t>A logo is visual symbol or emblem </a:t>
            </a:r>
            <a:br>
              <a:rPr lang="en-US" sz="800" dirty="0">
                <a:solidFill>
                  <a:schemeClr val="tx1">
                    <a:lumMod val="50000"/>
                    <a:lumOff val="50000"/>
                  </a:schemeClr>
                </a:solidFill>
              </a:rPr>
            </a:br>
            <a:r>
              <a:rPr lang="en-US" sz="800" dirty="0">
                <a:solidFill>
                  <a:schemeClr val="tx1">
                    <a:lumMod val="50000"/>
                    <a:lumOff val="50000"/>
                  </a:schemeClr>
                </a:solidFill>
              </a:rPr>
              <a:t>frequently employed by businesses, organizations, and individuals to facilitate and enhance immediate public recognition. Logos can take the form of purely graphic symbols/icons or incorporate the organization's name, creating a distinct logotype or wordmark.</a:t>
            </a:r>
          </a:p>
        </p:txBody>
      </p:sp>
      <p:sp>
        <p:nvSpPr>
          <p:cNvPr id="21" name="TextBox 20">
            <a:extLst>
              <a:ext uri="{FF2B5EF4-FFF2-40B4-BE49-F238E27FC236}">
                <a16:creationId xmlns:a16="http://schemas.microsoft.com/office/drawing/2014/main" id="{340ED458-53CA-5946-4349-3762837BB14B}"/>
              </a:ext>
            </a:extLst>
          </p:cNvPr>
          <p:cNvSpPr txBox="1"/>
          <p:nvPr/>
        </p:nvSpPr>
        <p:spPr>
          <a:xfrm>
            <a:off x="6090083" y="3698298"/>
            <a:ext cx="1776028" cy="1569660"/>
          </a:xfrm>
          <a:prstGeom prst="rect">
            <a:avLst/>
          </a:prstGeom>
          <a:noFill/>
        </p:spPr>
        <p:txBody>
          <a:bodyPr wrap="square" rtlCol="0">
            <a:spAutoFit/>
          </a:bodyPr>
          <a:lstStyle/>
          <a:p>
            <a:pPr algn="just"/>
            <a:r>
              <a:rPr lang="en-US" sz="800" dirty="0">
                <a:solidFill>
                  <a:schemeClr val="tx1">
                    <a:lumMod val="50000"/>
                    <a:lumOff val="50000"/>
                  </a:schemeClr>
                </a:solidFill>
              </a:rPr>
              <a:t>An identity manual is a formal reference document that outlines technical and creative standards for a visual identity system. It typically includes detailed specifications for reproducing the logo or logotype, guidelines for the stationery system, instructions for common print and web applications, and examples of proper usage on various merchandise.</a:t>
            </a:r>
          </a:p>
        </p:txBody>
      </p:sp>
      <p:sp>
        <p:nvSpPr>
          <p:cNvPr id="22" name="TextBox 21">
            <a:extLst>
              <a:ext uri="{FF2B5EF4-FFF2-40B4-BE49-F238E27FC236}">
                <a16:creationId xmlns:a16="http://schemas.microsoft.com/office/drawing/2014/main" id="{7DF70D31-C03A-9EEA-69E6-6BB9EE422D48}"/>
              </a:ext>
            </a:extLst>
          </p:cNvPr>
          <p:cNvSpPr txBox="1"/>
          <p:nvPr/>
        </p:nvSpPr>
        <p:spPr>
          <a:xfrm>
            <a:off x="7947538" y="3692819"/>
            <a:ext cx="1776028" cy="1446550"/>
          </a:xfrm>
          <a:prstGeom prst="rect">
            <a:avLst/>
          </a:prstGeom>
          <a:noFill/>
        </p:spPr>
        <p:txBody>
          <a:bodyPr wrap="square" rtlCol="0">
            <a:spAutoFit/>
          </a:bodyPr>
          <a:lstStyle/>
          <a:p>
            <a:pPr algn="just"/>
            <a:r>
              <a:rPr lang="en-IN" sz="800" b="0" i="0" u="none" strike="noStrike" dirty="0">
                <a:solidFill>
                  <a:schemeClr val="tx1">
                    <a:lumMod val="50000"/>
                    <a:lumOff val="50000"/>
                  </a:schemeClr>
                </a:solidFill>
                <a:effectLst/>
                <a:latin typeface="Söhne"/>
              </a:rPr>
              <a:t>Brand architecture is the structural framework that delineates the relationships and interactions among a company's individual brands. It establishes the roles and hierarchy of each brand within the overall corporate structure, clarifying their functions. This framework empowers companies to differentiate their brand elements, develops clarity and coherence in their brand strategy</a:t>
            </a:r>
            <a:r>
              <a:rPr lang="en-IN" sz="800" b="0" i="0" u="none" strike="noStrike" dirty="0">
                <a:solidFill>
                  <a:srgbClr val="D1D5DB"/>
                </a:solidFill>
                <a:effectLst/>
                <a:latin typeface="Söhne"/>
              </a:rPr>
              <a:t>.</a:t>
            </a:r>
            <a:endParaRPr lang="en-US" sz="800" dirty="0">
              <a:solidFill>
                <a:schemeClr val="tx1">
                  <a:lumMod val="50000"/>
                  <a:lumOff val="50000"/>
                </a:schemeClr>
              </a:solidFill>
            </a:endParaRPr>
          </a:p>
        </p:txBody>
      </p:sp>
    </p:spTree>
    <p:extLst>
      <p:ext uri="{BB962C8B-B14F-4D97-AF65-F5344CB8AC3E}">
        <p14:creationId xmlns:p14="http://schemas.microsoft.com/office/powerpoint/2010/main" val="25220463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5B0F413-CE69-D808-E102-578B95B64665}"/>
              </a:ext>
            </a:extLst>
          </p:cNvPr>
          <p:cNvSpPr/>
          <p:nvPr/>
        </p:nvSpPr>
        <p:spPr>
          <a:xfrm>
            <a:off x="559769" y="525122"/>
            <a:ext cx="4939694" cy="580775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p>
        </p:txBody>
      </p:sp>
      <p:sp>
        <p:nvSpPr>
          <p:cNvPr id="6" name="TextBox 5">
            <a:extLst>
              <a:ext uri="{FF2B5EF4-FFF2-40B4-BE49-F238E27FC236}">
                <a16:creationId xmlns:a16="http://schemas.microsoft.com/office/drawing/2014/main" id="{F3658276-8F87-33EC-1543-5214B0F6F9CF}"/>
              </a:ext>
            </a:extLst>
          </p:cNvPr>
          <p:cNvSpPr txBox="1"/>
          <p:nvPr/>
        </p:nvSpPr>
        <p:spPr>
          <a:xfrm>
            <a:off x="666143" y="826389"/>
            <a:ext cx="2896305" cy="553998"/>
          </a:xfrm>
          <a:prstGeom prst="rect">
            <a:avLst/>
          </a:prstGeom>
          <a:noFill/>
        </p:spPr>
        <p:txBody>
          <a:bodyPr wrap="square" rtlCol="0">
            <a:spAutoFit/>
          </a:bodyPr>
          <a:lstStyle/>
          <a:p>
            <a:r>
              <a:rPr lang="en-IN" sz="1200" b="1" dirty="0">
                <a:solidFill>
                  <a:srgbClr val="FFFFFF"/>
                </a:solidFill>
                <a:effectLst/>
                <a:latin typeface="Montserrat" pitchFamily="2" charset="77"/>
              </a:rPr>
              <a:t>BRAND GUIDELINES </a:t>
            </a:r>
            <a:endParaRPr lang="en-IN" sz="1200" dirty="0">
              <a:effectLst/>
            </a:endParaRPr>
          </a:p>
          <a:p>
            <a:endParaRPr lang="en-US" dirty="0"/>
          </a:p>
        </p:txBody>
      </p:sp>
      <p:cxnSp>
        <p:nvCxnSpPr>
          <p:cNvPr id="7" name="Straight Connector 6">
            <a:extLst>
              <a:ext uri="{FF2B5EF4-FFF2-40B4-BE49-F238E27FC236}">
                <a16:creationId xmlns:a16="http://schemas.microsoft.com/office/drawing/2014/main" id="{6BFE6104-2C9B-7B0C-26E6-CABF4698C018}"/>
              </a:ext>
            </a:extLst>
          </p:cNvPr>
          <p:cNvCxnSpPr>
            <a:cxnSpLocks/>
          </p:cNvCxnSpPr>
          <p:nvPr/>
        </p:nvCxnSpPr>
        <p:spPr>
          <a:xfrm>
            <a:off x="2495006" y="958805"/>
            <a:ext cx="2782390" cy="0"/>
          </a:xfrm>
          <a:prstGeom prst="line">
            <a:avLst/>
          </a:prstGeom>
          <a:ln w="22225">
            <a:solidFill>
              <a:srgbClr val="FFFFFF"/>
            </a:solidFill>
          </a:ln>
        </p:spPr>
        <p:style>
          <a:lnRef idx="1">
            <a:schemeClr val="accent2"/>
          </a:lnRef>
          <a:fillRef idx="0">
            <a:schemeClr val="accent2"/>
          </a:fillRef>
          <a:effectRef idx="0">
            <a:schemeClr val="accent2"/>
          </a:effectRef>
          <a:fontRef idx="minor">
            <a:schemeClr val="tx1"/>
          </a:fontRef>
        </p:style>
      </p:cxnSp>
      <p:sp>
        <p:nvSpPr>
          <p:cNvPr id="8" name="TextBox 7">
            <a:extLst>
              <a:ext uri="{FF2B5EF4-FFF2-40B4-BE49-F238E27FC236}">
                <a16:creationId xmlns:a16="http://schemas.microsoft.com/office/drawing/2014/main" id="{C953C974-B4CC-0ABC-5246-AF1A51CA9016}"/>
              </a:ext>
            </a:extLst>
          </p:cNvPr>
          <p:cNvSpPr txBox="1"/>
          <p:nvPr/>
        </p:nvSpPr>
        <p:spPr>
          <a:xfrm>
            <a:off x="666143" y="5745011"/>
            <a:ext cx="1859282" cy="276999"/>
          </a:xfrm>
          <a:prstGeom prst="rect">
            <a:avLst/>
          </a:prstGeom>
          <a:noFill/>
        </p:spPr>
        <p:txBody>
          <a:bodyPr wrap="square" rtlCol="0">
            <a:spAutoFit/>
          </a:bodyPr>
          <a:lstStyle/>
          <a:p>
            <a:r>
              <a:rPr lang="en-IN" sz="1200" b="1" dirty="0">
                <a:solidFill>
                  <a:srgbClr val="FFFFFF"/>
                </a:solidFill>
                <a:effectLst/>
              </a:rPr>
              <a:t>ALTIUS</a:t>
            </a:r>
            <a:r>
              <a:rPr lang="en-IN" sz="1200" b="1" dirty="0">
                <a:solidFill>
                  <a:srgbClr val="FFFFFF"/>
                </a:solidFill>
                <a:effectLst/>
                <a:latin typeface="Montserrat" pitchFamily="2" charset="77"/>
              </a:rPr>
              <a:t> </a:t>
            </a:r>
            <a:endParaRPr lang="en-IN" sz="1200" dirty="0">
              <a:effectLst/>
            </a:endParaRPr>
          </a:p>
        </p:txBody>
      </p:sp>
      <p:cxnSp>
        <p:nvCxnSpPr>
          <p:cNvPr id="9" name="Straight Connector 8">
            <a:extLst>
              <a:ext uri="{FF2B5EF4-FFF2-40B4-BE49-F238E27FC236}">
                <a16:creationId xmlns:a16="http://schemas.microsoft.com/office/drawing/2014/main" id="{2A3FD5A5-BEA4-E387-E392-E7797A69442F}"/>
              </a:ext>
            </a:extLst>
          </p:cNvPr>
          <p:cNvCxnSpPr>
            <a:cxnSpLocks/>
          </p:cNvCxnSpPr>
          <p:nvPr/>
        </p:nvCxnSpPr>
        <p:spPr>
          <a:xfrm>
            <a:off x="1476103" y="5883511"/>
            <a:ext cx="3801293" cy="0"/>
          </a:xfrm>
          <a:prstGeom prst="line">
            <a:avLst/>
          </a:prstGeom>
          <a:ln w="22225">
            <a:solidFill>
              <a:srgbClr val="FFFFFF"/>
            </a:solidFill>
          </a:ln>
        </p:spPr>
        <p:style>
          <a:lnRef idx="1">
            <a:schemeClr val="accent2"/>
          </a:lnRef>
          <a:fillRef idx="0">
            <a:schemeClr val="accent2"/>
          </a:fillRef>
          <a:effectRef idx="0">
            <a:schemeClr val="accent2"/>
          </a:effectRef>
          <a:fontRef idx="minor">
            <a:schemeClr val="tx1"/>
          </a:fontRef>
        </p:style>
      </p:cxnSp>
      <p:sp>
        <p:nvSpPr>
          <p:cNvPr id="10" name="TextBox 9">
            <a:extLst>
              <a:ext uri="{FF2B5EF4-FFF2-40B4-BE49-F238E27FC236}">
                <a16:creationId xmlns:a16="http://schemas.microsoft.com/office/drawing/2014/main" id="{EA9D761A-972A-3038-B76B-3D3C5EC7675B}"/>
              </a:ext>
            </a:extLst>
          </p:cNvPr>
          <p:cNvSpPr txBox="1"/>
          <p:nvPr/>
        </p:nvSpPr>
        <p:spPr>
          <a:xfrm>
            <a:off x="1694378" y="2599923"/>
            <a:ext cx="2670475" cy="769441"/>
          </a:xfrm>
          <a:prstGeom prst="rect">
            <a:avLst/>
          </a:prstGeom>
          <a:noFill/>
        </p:spPr>
        <p:txBody>
          <a:bodyPr wrap="none" rtlCol="0">
            <a:spAutoFit/>
          </a:bodyPr>
          <a:lstStyle/>
          <a:p>
            <a:r>
              <a:rPr lang="en-US" sz="4400" dirty="0">
                <a:solidFill>
                  <a:srgbClr val="FFFFFF"/>
                </a:solidFill>
              </a:rPr>
              <a:t>Resources</a:t>
            </a:r>
          </a:p>
        </p:txBody>
      </p:sp>
      <p:cxnSp>
        <p:nvCxnSpPr>
          <p:cNvPr id="12" name="Straight Connector 11">
            <a:extLst>
              <a:ext uri="{FF2B5EF4-FFF2-40B4-BE49-F238E27FC236}">
                <a16:creationId xmlns:a16="http://schemas.microsoft.com/office/drawing/2014/main" id="{FF7CFAA2-655F-671F-01B4-5D9153ED1C03}"/>
              </a:ext>
            </a:extLst>
          </p:cNvPr>
          <p:cNvCxnSpPr/>
          <p:nvPr/>
        </p:nvCxnSpPr>
        <p:spPr>
          <a:xfrm>
            <a:off x="6239689" y="958805"/>
            <a:ext cx="3230881" cy="0"/>
          </a:xfrm>
          <a:prstGeom prst="line">
            <a:avLst/>
          </a:prstGeom>
          <a:ln w="22225">
            <a:solidFill>
              <a:schemeClr val="tx1">
                <a:lumMod val="50000"/>
                <a:lumOff val="50000"/>
              </a:schemeClr>
            </a:solidFill>
          </a:ln>
        </p:spPr>
        <p:style>
          <a:lnRef idx="1">
            <a:schemeClr val="accent2"/>
          </a:lnRef>
          <a:fillRef idx="0">
            <a:schemeClr val="accent2"/>
          </a:fillRef>
          <a:effectRef idx="0">
            <a:schemeClr val="accent2"/>
          </a:effectRef>
          <a:fontRef idx="minor">
            <a:schemeClr val="tx1"/>
          </a:fontRef>
        </p:style>
      </p:cxnSp>
      <p:cxnSp>
        <p:nvCxnSpPr>
          <p:cNvPr id="13" name="Straight Connector 12">
            <a:extLst>
              <a:ext uri="{FF2B5EF4-FFF2-40B4-BE49-F238E27FC236}">
                <a16:creationId xmlns:a16="http://schemas.microsoft.com/office/drawing/2014/main" id="{B44F00B8-8588-AB91-DF4C-C317412D71C7}"/>
              </a:ext>
            </a:extLst>
          </p:cNvPr>
          <p:cNvCxnSpPr/>
          <p:nvPr/>
        </p:nvCxnSpPr>
        <p:spPr>
          <a:xfrm>
            <a:off x="6239689" y="5883511"/>
            <a:ext cx="3230881" cy="0"/>
          </a:xfrm>
          <a:prstGeom prst="line">
            <a:avLst/>
          </a:prstGeom>
          <a:ln w="22225">
            <a:solidFill>
              <a:schemeClr val="tx1">
                <a:lumMod val="50000"/>
                <a:lumOff val="50000"/>
              </a:schemeClr>
            </a:solidFill>
          </a:ln>
        </p:spPr>
        <p:style>
          <a:lnRef idx="1">
            <a:schemeClr val="accent2"/>
          </a:lnRef>
          <a:fillRef idx="0">
            <a:schemeClr val="accent2"/>
          </a:fillRef>
          <a:effectRef idx="0">
            <a:schemeClr val="accent2"/>
          </a:effectRef>
          <a:fontRef idx="minor">
            <a:schemeClr val="tx1"/>
          </a:fontRef>
        </p:style>
      </p:cxnSp>
      <p:sp>
        <p:nvSpPr>
          <p:cNvPr id="16" name="TextBox 15">
            <a:extLst>
              <a:ext uri="{FF2B5EF4-FFF2-40B4-BE49-F238E27FC236}">
                <a16:creationId xmlns:a16="http://schemas.microsoft.com/office/drawing/2014/main" id="{42726AEC-EA12-B9F3-3CCE-7194280FA08C}"/>
              </a:ext>
            </a:extLst>
          </p:cNvPr>
          <p:cNvSpPr txBox="1"/>
          <p:nvPr/>
        </p:nvSpPr>
        <p:spPr>
          <a:xfrm>
            <a:off x="6310120" y="1314471"/>
            <a:ext cx="3629868" cy="1015663"/>
          </a:xfrm>
          <a:prstGeom prst="rect">
            <a:avLst/>
          </a:prstGeom>
          <a:noFill/>
        </p:spPr>
        <p:txBody>
          <a:bodyPr wrap="square" rtlCol="0">
            <a:spAutoFit/>
          </a:bodyPr>
          <a:lstStyle/>
          <a:p>
            <a:r>
              <a:rPr lang="en-US" sz="1400" dirty="0">
                <a:solidFill>
                  <a:schemeClr val="tx1">
                    <a:lumMod val="50000"/>
                    <a:lumOff val="50000"/>
                  </a:schemeClr>
                </a:solidFill>
              </a:rPr>
              <a:t>Explore further resources by visiting our website “  ”.</a:t>
            </a:r>
            <a:br>
              <a:rPr lang="en-US" sz="1400" dirty="0">
                <a:solidFill>
                  <a:schemeClr val="tx1">
                    <a:lumMod val="50000"/>
                    <a:lumOff val="50000"/>
                  </a:schemeClr>
                </a:solidFill>
              </a:rPr>
            </a:br>
            <a:r>
              <a:rPr lang="en-US" sz="1400" dirty="0">
                <a:solidFill>
                  <a:schemeClr val="tx1">
                    <a:lumMod val="50000"/>
                    <a:lumOff val="50000"/>
                  </a:schemeClr>
                </a:solidFill>
              </a:rPr>
              <a:t>For </a:t>
            </a:r>
            <a:r>
              <a:rPr lang="en-IN" sz="1600" dirty="0">
                <a:solidFill>
                  <a:schemeClr val="tx1">
                    <a:lumMod val="50000"/>
                    <a:lumOff val="50000"/>
                  </a:schemeClr>
                </a:solidFill>
                <a:latin typeface="Söhne"/>
              </a:rPr>
              <a:t>a</a:t>
            </a:r>
            <a:r>
              <a:rPr lang="en-IN" sz="1600" b="0" i="0" u="none" strike="noStrike" dirty="0">
                <a:solidFill>
                  <a:schemeClr val="tx1">
                    <a:lumMod val="50000"/>
                    <a:lumOff val="50000"/>
                  </a:schemeClr>
                </a:solidFill>
                <a:effectLst/>
                <a:latin typeface="Söhne"/>
              </a:rPr>
              <a:t>dditional information, please reach out to our brand office via email at “  ”</a:t>
            </a:r>
            <a:endParaRPr lang="en-US" sz="1600" dirty="0">
              <a:solidFill>
                <a:schemeClr val="tx1">
                  <a:lumMod val="50000"/>
                  <a:lumOff val="50000"/>
                </a:schemeClr>
              </a:solidFill>
            </a:endParaRPr>
          </a:p>
        </p:txBody>
      </p:sp>
      <p:pic>
        <p:nvPicPr>
          <p:cNvPr id="18" name="Picture 17">
            <a:extLst>
              <a:ext uri="{FF2B5EF4-FFF2-40B4-BE49-F238E27FC236}">
                <a16:creationId xmlns:a16="http://schemas.microsoft.com/office/drawing/2014/main" id="{F31FC7B4-54DA-0339-2FAF-4F43D39C50BA}"/>
              </a:ext>
            </a:extLst>
          </p:cNvPr>
          <p:cNvPicPr>
            <a:picLocks noChangeAspect="1"/>
          </p:cNvPicPr>
          <p:nvPr/>
        </p:nvPicPr>
        <p:blipFill>
          <a:blip r:embed="rId2"/>
          <a:stretch>
            <a:fillRect/>
          </a:stretch>
        </p:blipFill>
        <p:spPr>
          <a:xfrm>
            <a:off x="6434560" y="2685800"/>
            <a:ext cx="2665371" cy="2563460"/>
          </a:xfrm>
          <a:prstGeom prst="rect">
            <a:avLst/>
          </a:prstGeom>
        </p:spPr>
      </p:pic>
    </p:spTree>
    <p:extLst>
      <p:ext uri="{BB962C8B-B14F-4D97-AF65-F5344CB8AC3E}">
        <p14:creationId xmlns:p14="http://schemas.microsoft.com/office/powerpoint/2010/main" val="36385354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0D2AE75F-3489-A604-86F8-E0C704F9B0CD}"/>
              </a:ext>
            </a:extLst>
          </p:cNvPr>
          <p:cNvSpPr>
            <a:spLocks noGrp="1"/>
          </p:cNvSpPr>
          <p:nvPr>
            <p:ph sz="half" idx="1"/>
          </p:nvPr>
        </p:nvSpPr>
        <p:spPr>
          <a:xfrm>
            <a:off x="559769" y="958805"/>
            <a:ext cx="4184035" cy="3880772"/>
          </a:xfrm>
        </p:spPr>
        <p:txBody>
          <a:bodyPr/>
          <a:lstStyle/>
          <a:p>
            <a:endParaRPr lang="en-US" dirty="0"/>
          </a:p>
        </p:txBody>
      </p:sp>
      <p:sp>
        <p:nvSpPr>
          <p:cNvPr id="6" name="Content Placeholder 5">
            <a:extLst>
              <a:ext uri="{FF2B5EF4-FFF2-40B4-BE49-F238E27FC236}">
                <a16:creationId xmlns:a16="http://schemas.microsoft.com/office/drawing/2014/main" id="{D26B8E3B-1F79-3349-4039-3A7864D7BE1F}"/>
              </a:ext>
            </a:extLst>
          </p:cNvPr>
          <p:cNvSpPr>
            <a:spLocks noGrp="1"/>
          </p:cNvSpPr>
          <p:nvPr>
            <p:ph sz="half" idx="2"/>
          </p:nvPr>
        </p:nvSpPr>
        <p:spPr>
          <a:xfrm>
            <a:off x="6239689" y="640080"/>
            <a:ext cx="4184034" cy="5692797"/>
          </a:xfrm>
        </p:spPr>
        <p:txBody>
          <a:bodyPr/>
          <a:lstStyle/>
          <a:p>
            <a:pPr marL="0" indent="0">
              <a:buNone/>
            </a:pPr>
            <a:br>
              <a:rPr lang="en-IN" sz="3600" dirty="0">
                <a:solidFill>
                  <a:srgbClr val="475668"/>
                </a:solidFill>
                <a:effectLst/>
                <a:latin typeface="Sora"/>
              </a:rPr>
            </a:br>
            <a:r>
              <a:rPr lang="en-IN" sz="3600" dirty="0">
                <a:solidFill>
                  <a:srgbClr val="475668"/>
                </a:solidFill>
                <a:effectLst/>
                <a:latin typeface="Sora"/>
              </a:rPr>
              <a:t>Introduction. </a:t>
            </a:r>
            <a:br>
              <a:rPr lang="en-IN" sz="3600" dirty="0">
                <a:solidFill>
                  <a:srgbClr val="475668"/>
                </a:solidFill>
                <a:effectLst/>
                <a:latin typeface="Sora"/>
              </a:rPr>
            </a:br>
            <a:r>
              <a:rPr lang="en-IN" sz="3600" dirty="0">
                <a:solidFill>
                  <a:srgbClr val="475668"/>
                </a:solidFill>
                <a:effectLst/>
                <a:latin typeface="Sora"/>
              </a:rPr>
              <a:t>About the Brand.</a:t>
            </a:r>
            <a:br>
              <a:rPr lang="en-IN" sz="3600" dirty="0">
                <a:solidFill>
                  <a:srgbClr val="475668"/>
                </a:solidFill>
                <a:effectLst/>
                <a:latin typeface="Sora"/>
              </a:rPr>
            </a:br>
            <a:r>
              <a:rPr lang="en-IN" sz="3600" dirty="0">
                <a:solidFill>
                  <a:srgbClr val="475668"/>
                </a:solidFill>
                <a:effectLst/>
                <a:latin typeface="Sora"/>
              </a:rPr>
              <a:t>Brand Logo. </a:t>
            </a:r>
            <a:br>
              <a:rPr lang="en-IN" sz="3600" dirty="0">
                <a:solidFill>
                  <a:srgbClr val="475668"/>
                </a:solidFill>
                <a:effectLst/>
                <a:latin typeface="Sora"/>
              </a:rPr>
            </a:br>
            <a:r>
              <a:rPr lang="en-IN" sz="3600" dirty="0">
                <a:solidFill>
                  <a:srgbClr val="475668"/>
                </a:solidFill>
                <a:effectLst/>
                <a:latin typeface="Sora"/>
              </a:rPr>
              <a:t>Brand Colours. </a:t>
            </a:r>
            <a:br>
              <a:rPr lang="en-IN" sz="3600" dirty="0">
                <a:solidFill>
                  <a:srgbClr val="475668"/>
                </a:solidFill>
                <a:effectLst/>
                <a:latin typeface="Sora"/>
              </a:rPr>
            </a:br>
            <a:r>
              <a:rPr lang="en-IN" sz="3600" dirty="0">
                <a:solidFill>
                  <a:srgbClr val="475668"/>
                </a:solidFill>
                <a:effectLst/>
                <a:latin typeface="Sora"/>
              </a:rPr>
              <a:t>Typography. </a:t>
            </a:r>
            <a:br>
              <a:rPr lang="en-IN" sz="3600" dirty="0">
                <a:solidFill>
                  <a:srgbClr val="475668"/>
                </a:solidFill>
                <a:effectLst/>
                <a:latin typeface="Sora"/>
              </a:rPr>
            </a:br>
            <a:r>
              <a:rPr lang="en-IN" sz="3600" dirty="0">
                <a:solidFill>
                  <a:srgbClr val="475668"/>
                </a:solidFill>
                <a:effectLst/>
                <a:latin typeface="Sora"/>
              </a:rPr>
              <a:t>Visual Style.</a:t>
            </a:r>
            <a:br>
              <a:rPr lang="en-IN" sz="3600" dirty="0">
                <a:solidFill>
                  <a:srgbClr val="475668"/>
                </a:solidFill>
                <a:effectLst/>
                <a:latin typeface="Sora"/>
              </a:rPr>
            </a:br>
            <a:r>
              <a:rPr lang="en-IN" sz="3600" dirty="0">
                <a:solidFill>
                  <a:srgbClr val="475668"/>
                </a:solidFill>
                <a:effectLst/>
                <a:latin typeface="Sora"/>
              </a:rPr>
              <a:t> Glossary. </a:t>
            </a:r>
            <a:br>
              <a:rPr lang="en-IN" sz="1800" dirty="0">
                <a:solidFill>
                  <a:srgbClr val="475668"/>
                </a:solidFill>
                <a:effectLst/>
                <a:latin typeface="Sora"/>
              </a:rPr>
            </a:br>
            <a:endParaRPr lang="en-US" dirty="0"/>
          </a:p>
        </p:txBody>
      </p:sp>
      <p:sp>
        <p:nvSpPr>
          <p:cNvPr id="7" name="Rectangle 6">
            <a:extLst>
              <a:ext uri="{FF2B5EF4-FFF2-40B4-BE49-F238E27FC236}">
                <a16:creationId xmlns:a16="http://schemas.microsoft.com/office/drawing/2014/main" id="{4A386ED1-5397-659F-3304-301400D45911}"/>
              </a:ext>
            </a:extLst>
          </p:cNvPr>
          <p:cNvSpPr/>
          <p:nvPr/>
        </p:nvSpPr>
        <p:spPr>
          <a:xfrm>
            <a:off x="559769" y="525122"/>
            <a:ext cx="4939694" cy="580775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600" dirty="0"/>
              <a:t>Index</a:t>
            </a:r>
          </a:p>
        </p:txBody>
      </p:sp>
      <p:cxnSp>
        <p:nvCxnSpPr>
          <p:cNvPr id="9" name="Straight Connector 8">
            <a:extLst>
              <a:ext uri="{FF2B5EF4-FFF2-40B4-BE49-F238E27FC236}">
                <a16:creationId xmlns:a16="http://schemas.microsoft.com/office/drawing/2014/main" id="{E14AB2E9-F47F-5CE9-4E6B-CEAB8D78456B}"/>
              </a:ext>
            </a:extLst>
          </p:cNvPr>
          <p:cNvCxnSpPr/>
          <p:nvPr/>
        </p:nvCxnSpPr>
        <p:spPr>
          <a:xfrm>
            <a:off x="6239689" y="958805"/>
            <a:ext cx="3230881" cy="0"/>
          </a:xfrm>
          <a:prstGeom prst="line">
            <a:avLst/>
          </a:prstGeom>
          <a:ln w="22225">
            <a:solidFill>
              <a:schemeClr val="tx1">
                <a:lumMod val="50000"/>
                <a:lumOff val="50000"/>
              </a:schemeClr>
            </a:solidFill>
          </a:ln>
        </p:spPr>
        <p:style>
          <a:lnRef idx="1">
            <a:schemeClr val="accent2"/>
          </a:lnRef>
          <a:fillRef idx="0">
            <a:schemeClr val="accent2"/>
          </a:fillRef>
          <a:effectRef idx="0">
            <a:schemeClr val="accent2"/>
          </a:effectRef>
          <a:fontRef idx="minor">
            <a:schemeClr val="tx1"/>
          </a:fontRef>
        </p:style>
      </p:cxnSp>
      <p:cxnSp>
        <p:nvCxnSpPr>
          <p:cNvPr id="10" name="Straight Connector 9">
            <a:extLst>
              <a:ext uri="{FF2B5EF4-FFF2-40B4-BE49-F238E27FC236}">
                <a16:creationId xmlns:a16="http://schemas.microsoft.com/office/drawing/2014/main" id="{25E5E801-638A-8079-318B-4AF53DBA6974}"/>
              </a:ext>
            </a:extLst>
          </p:cNvPr>
          <p:cNvCxnSpPr/>
          <p:nvPr/>
        </p:nvCxnSpPr>
        <p:spPr>
          <a:xfrm>
            <a:off x="6239689" y="5883511"/>
            <a:ext cx="3230881" cy="0"/>
          </a:xfrm>
          <a:prstGeom prst="line">
            <a:avLst/>
          </a:prstGeom>
          <a:ln w="22225">
            <a:solidFill>
              <a:schemeClr val="tx1">
                <a:lumMod val="50000"/>
                <a:lumOff val="50000"/>
              </a:schemeClr>
            </a:solidFill>
          </a:ln>
        </p:spPr>
        <p:style>
          <a:lnRef idx="1">
            <a:schemeClr val="accent2"/>
          </a:lnRef>
          <a:fillRef idx="0">
            <a:schemeClr val="accent2"/>
          </a:fillRef>
          <a:effectRef idx="0">
            <a:schemeClr val="accent2"/>
          </a:effectRef>
          <a:fontRef idx="minor">
            <a:schemeClr val="tx1"/>
          </a:fontRef>
        </p:style>
      </p:cxnSp>
      <p:cxnSp>
        <p:nvCxnSpPr>
          <p:cNvPr id="11" name="Straight Connector 10">
            <a:extLst>
              <a:ext uri="{FF2B5EF4-FFF2-40B4-BE49-F238E27FC236}">
                <a16:creationId xmlns:a16="http://schemas.microsoft.com/office/drawing/2014/main" id="{92818723-1616-80C3-C1F9-DF19C7AB6B63}"/>
              </a:ext>
            </a:extLst>
          </p:cNvPr>
          <p:cNvCxnSpPr>
            <a:cxnSpLocks/>
          </p:cNvCxnSpPr>
          <p:nvPr/>
        </p:nvCxnSpPr>
        <p:spPr>
          <a:xfrm>
            <a:off x="2495006" y="958805"/>
            <a:ext cx="2782390" cy="0"/>
          </a:xfrm>
          <a:prstGeom prst="line">
            <a:avLst/>
          </a:prstGeom>
          <a:ln w="22225">
            <a:solidFill>
              <a:srgbClr val="FFFFFF"/>
            </a:solidFill>
          </a:ln>
        </p:spPr>
        <p:style>
          <a:lnRef idx="1">
            <a:schemeClr val="accent2"/>
          </a:lnRef>
          <a:fillRef idx="0">
            <a:schemeClr val="accent2"/>
          </a:fillRef>
          <a:effectRef idx="0">
            <a:schemeClr val="accent2"/>
          </a:effectRef>
          <a:fontRef idx="minor">
            <a:schemeClr val="tx1"/>
          </a:fontRef>
        </p:style>
      </p:cxnSp>
      <p:sp>
        <p:nvSpPr>
          <p:cNvPr id="15" name="TextBox 14">
            <a:extLst>
              <a:ext uri="{FF2B5EF4-FFF2-40B4-BE49-F238E27FC236}">
                <a16:creationId xmlns:a16="http://schemas.microsoft.com/office/drawing/2014/main" id="{4B464D60-A002-595F-E978-D80A44752A9C}"/>
              </a:ext>
            </a:extLst>
          </p:cNvPr>
          <p:cNvSpPr txBox="1"/>
          <p:nvPr/>
        </p:nvSpPr>
        <p:spPr>
          <a:xfrm>
            <a:off x="666143" y="826389"/>
            <a:ext cx="2896305" cy="553998"/>
          </a:xfrm>
          <a:prstGeom prst="rect">
            <a:avLst/>
          </a:prstGeom>
          <a:noFill/>
        </p:spPr>
        <p:txBody>
          <a:bodyPr wrap="square" rtlCol="0">
            <a:spAutoFit/>
          </a:bodyPr>
          <a:lstStyle/>
          <a:p>
            <a:r>
              <a:rPr lang="en-IN" sz="1200" b="1" dirty="0">
                <a:solidFill>
                  <a:srgbClr val="FFFFFF"/>
                </a:solidFill>
                <a:effectLst/>
                <a:latin typeface="Montserrat" pitchFamily="2" charset="77"/>
              </a:rPr>
              <a:t>BRAND GUIDELINES </a:t>
            </a:r>
            <a:endParaRPr lang="en-IN" sz="1200" dirty="0">
              <a:effectLst/>
            </a:endParaRPr>
          </a:p>
          <a:p>
            <a:endParaRPr lang="en-US" dirty="0"/>
          </a:p>
        </p:txBody>
      </p:sp>
      <p:cxnSp>
        <p:nvCxnSpPr>
          <p:cNvPr id="18" name="Straight Connector 17">
            <a:extLst>
              <a:ext uri="{FF2B5EF4-FFF2-40B4-BE49-F238E27FC236}">
                <a16:creationId xmlns:a16="http://schemas.microsoft.com/office/drawing/2014/main" id="{D09A6976-838A-EC8B-DF40-6BE1250F56B4}"/>
              </a:ext>
            </a:extLst>
          </p:cNvPr>
          <p:cNvCxnSpPr>
            <a:cxnSpLocks/>
          </p:cNvCxnSpPr>
          <p:nvPr/>
        </p:nvCxnSpPr>
        <p:spPr>
          <a:xfrm>
            <a:off x="1476103" y="5883511"/>
            <a:ext cx="3801293" cy="0"/>
          </a:xfrm>
          <a:prstGeom prst="line">
            <a:avLst/>
          </a:prstGeom>
          <a:ln w="22225">
            <a:solidFill>
              <a:srgbClr val="FFFFFF"/>
            </a:solidFill>
          </a:ln>
        </p:spPr>
        <p:style>
          <a:lnRef idx="1">
            <a:schemeClr val="accent2"/>
          </a:lnRef>
          <a:fillRef idx="0">
            <a:schemeClr val="accent2"/>
          </a:fillRef>
          <a:effectRef idx="0">
            <a:schemeClr val="accent2"/>
          </a:effectRef>
          <a:fontRef idx="minor">
            <a:schemeClr val="tx1"/>
          </a:fontRef>
        </p:style>
      </p:cxnSp>
      <p:sp>
        <p:nvSpPr>
          <p:cNvPr id="19" name="TextBox 18">
            <a:extLst>
              <a:ext uri="{FF2B5EF4-FFF2-40B4-BE49-F238E27FC236}">
                <a16:creationId xmlns:a16="http://schemas.microsoft.com/office/drawing/2014/main" id="{C3D6E15D-5C69-6F6E-04AF-A478D9499926}"/>
              </a:ext>
            </a:extLst>
          </p:cNvPr>
          <p:cNvSpPr txBox="1"/>
          <p:nvPr/>
        </p:nvSpPr>
        <p:spPr>
          <a:xfrm>
            <a:off x="666143" y="5745011"/>
            <a:ext cx="1859282" cy="276999"/>
          </a:xfrm>
          <a:prstGeom prst="rect">
            <a:avLst/>
          </a:prstGeom>
          <a:noFill/>
        </p:spPr>
        <p:txBody>
          <a:bodyPr wrap="square" rtlCol="0">
            <a:spAutoFit/>
          </a:bodyPr>
          <a:lstStyle/>
          <a:p>
            <a:r>
              <a:rPr lang="en-IN" sz="1200" b="1" dirty="0">
                <a:solidFill>
                  <a:srgbClr val="FFFFFF"/>
                </a:solidFill>
                <a:effectLst/>
              </a:rPr>
              <a:t>ALTIUS</a:t>
            </a:r>
            <a:r>
              <a:rPr lang="en-IN" sz="1200" b="1" dirty="0">
                <a:solidFill>
                  <a:srgbClr val="FFFFFF"/>
                </a:solidFill>
                <a:effectLst/>
                <a:latin typeface="Montserrat" pitchFamily="2" charset="77"/>
              </a:rPr>
              <a:t> </a:t>
            </a:r>
            <a:endParaRPr lang="en-IN" sz="1200" dirty="0">
              <a:effectLst/>
            </a:endParaRPr>
          </a:p>
        </p:txBody>
      </p:sp>
    </p:spTree>
    <p:extLst>
      <p:ext uri="{BB962C8B-B14F-4D97-AF65-F5344CB8AC3E}">
        <p14:creationId xmlns:p14="http://schemas.microsoft.com/office/powerpoint/2010/main" val="15318234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DF68145-8095-35D6-43DC-6B64AF393133}"/>
              </a:ext>
            </a:extLst>
          </p:cNvPr>
          <p:cNvSpPr/>
          <p:nvPr/>
        </p:nvSpPr>
        <p:spPr>
          <a:xfrm>
            <a:off x="559769" y="525122"/>
            <a:ext cx="4939694" cy="580775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5400" dirty="0"/>
              <a:t>Introduction</a:t>
            </a:r>
          </a:p>
        </p:txBody>
      </p:sp>
      <p:cxnSp>
        <p:nvCxnSpPr>
          <p:cNvPr id="9" name="Straight Connector 8">
            <a:extLst>
              <a:ext uri="{FF2B5EF4-FFF2-40B4-BE49-F238E27FC236}">
                <a16:creationId xmlns:a16="http://schemas.microsoft.com/office/drawing/2014/main" id="{147F1A0B-ADA4-D103-8F98-A428FFAF7351}"/>
              </a:ext>
            </a:extLst>
          </p:cNvPr>
          <p:cNvCxnSpPr>
            <a:cxnSpLocks/>
          </p:cNvCxnSpPr>
          <p:nvPr/>
        </p:nvCxnSpPr>
        <p:spPr>
          <a:xfrm>
            <a:off x="2495006" y="958805"/>
            <a:ext cx="2782390" cy="0"/>
          </a:xfrm>
          <a:prstGeom prst="line">
            <a:avLst/>
          </a:prstGeom>
          <a:ln w="22225">
            <a:solidFill>
              <a:srgbClr val="FFFFFF"/>
            </a:solidFill>
          </a:ln>
        </p:spPr>
        <p:style>
          <a:lnRef idx="1">
            <a:schemeClr val="accent2"/>
          </a:lnRef>
          <a:fillRef idx="0">
            <a:schemeClr val="accent2"/>
          </a:fillRef>
          <a:effectRef idx="0">
            <a:schemeClr val="accent2"/>
          </a:effectRef>
          <a:fontRef idx="minor">
            <a:schemeClr val="tx1"/>
          </a:fontRef>
        </p:style>
      </p:cxnSp>
      <p:cxnSp>
        <p:nvCxnSpPr>
          <p:cNvPr id="10" name="Straight Connector 9">
            <a:extLst>
              <a:ext uri="{FF2B5EF4-FFF2-40B4-BE49-F238E27FC236}">
                <a16:creationId xmlns:a16="http://schemas.microsoft.com/office/drawing/2014/main" id="{1D8DC664-EAEC-9A96-B68C-B3AEBE8800CC}"/>
              </a:ext>
            </a:extLst>
          </p:cNvPr>
          <p:cNvCxnSpPr>
            <a:cxnSpLocks/>
          </p:cNvCxnSpPr>
          <p:nvPr/>
        </p:nvCxnSpPr>
        <p:spPr>
          <a:xfrm>
            <a:off x="1476103" y="5883511"/>
            <a:ext cx="3801293" cy="0"/>
          </a:xfrm>
          <a:prstGeom prst="line">
            <a:avLst/>
          </a:prstGeom>
          <a:ln w="22225">
            <a:solidFill>
              <a:srgbClr val="FFFFFF"/>
            </a:solidFill>
          </a:ln>
        </p:spPr>
        <p:style>
          <a:lnRef idx="1">
            <a:schemeClr val="accent2"/>
          </a:lnRef>
          <a:fillRef idx="0">
            <a:schemeClr val="accent2"/>
          </a:fillRef>
          <a:effectRef idx="0">
            <a:schemeClr val="accent2"/>
          </a:effectRef>
          <a:fontRef idx="minor">
            <a:schemeClr val="tx1"/>
          </a:fontRef>
        </p:style>
      </p:cxnSp>
      <p:sp>
        <p:nvSpPr>
          <p:cNvPr id="11" name="TextBox 10">
            <a:extLst>
              <a:ext uri="{FF2B5EF4-FFF2-40B4-BE49-F238E27FC236}">
                <a16:creationId xmlns:a16="http://schemas.microsoft.com/office/drawing/2014/main" id="{471BC078-26F7-9447-6918-89570A9714BE}"/>
              </a:ext>
            </a:extLst>
          </p:cNvPr>
          <p:cNvSpPr txBox="1"/>
          <p:nvPr/>
        </p:nvSpPr>
        <p:spPr>
          <a:xfrm>
            <a:off x="666143" y="5745011"/>
            <a:ext cx="1859282" cy="276999"/>
          </a:xfrm>
          <a:prstGeom prst="rect">
            <a:avLst/>
          </a:prstGeom>
          <a:noFill/>
        </p:spPr>
        <p:txBody>
          <a:bodyPr wrap="square" rtlCol="0">
            <a:spAutoFit/>
          </a:bodyPr>
          <a:lstStyle/>
          <a:p>
            <a:r>
              <a:rPr lang="en-IN" sz="1200" b="1" dirty="0">
                <a:solidFill>
                  <a:srgbClr val="FFFFFF"/>
                </a:solidFill>
                <a:effectLst/>
              </a:rPr>
              <a:t>ALTIUS</a:t>
            </a:r>
            <a:r>
              <a:rPr lang="en-IN" sz="1200" b="1" dirty="0">
                <a:solidFill>
                  <a:srgbClr val="FFFFFF"/>
                </a:solidFill>
                <a:effectLst/>
                <a:latin typeface="Montserrat" pitchFamily="2" charset="77"/>
              </a:rPr>
              <a:t> </a:t>
            </a:r>
            <a:endParaRPr lang="en-IN" sz="1200" dirty="0">
              <a:effectLst/>
            </a:endParaRPr>
          </a:p>
        </p:txBody>
      </p:sp>
      <p:sp>
        <p:nvSpPr>
          <p:cNvPr id="12" name="TextBox 11">
            <a:extLst>
              <a:ext uri="{FF2B5EF4-FFF2-40B4-BE49-F238E27FC236}">
                <a16:creationId xmlns:a16="http://schemas.microsoft.com/office/drawing/2014/main" id="{D7732DD4-7D05-AAB9-4AF2-D6EFD439FAFE}"/>
              </a:ext>
            </a:extLst>
          </p:cNvPr>
          <p:cNvSpPr txBox="1"/>
          <p:nvPr/>
        </p:nvSpPr>
        <p:spPr>
          <a:xfrm>
            <a:off x="666143" y="826389"/>
            <a:ext cx="2896305" cy="553998"/>
          </a:xfrm>
          <a:prstGeom prst="rect">
            <a:avLst/>
          </a:prstGeom>
          <a:noFill/>
        </p:spPr>
        <p:txBody>
          <a:bodyPr wrap="square" rtlCol="0">
            <a:spAutoFit/>
          </a:bodyPr>
          <a:lstStyle/>
          <a:p>
            <a:r>
              <a:rPr lang="en-IN" sz="1200" b="1" dirty="0">
                <a:solidFill>
                  <a:srgbClr val="FFFFFF"/>
                </a:solidFill>
                <a:effectLst/>
                <a:latin typeface="Montserrat" pitchFamily="2" charset="77"/>
              </a:rPr>
              <a:t>BRAND GUIDELINES </a:t>
            </a:r>
            <a:endParaRPr lang="en-IN" sz="1200" dirty="0">
              <a:effectLst/>
            </a:endParaRPr>
          </a:p>
          <a:p>
            <a:endParaRPr lang="en-US" dirty="0"/>
          </a:p>
        </p:txBody>
      </p:sp>
      <p:cxnSp>
        <p:nvCxnSpPr>
          <p:cNvPr id="13" name="Straight Connector 12">
            <a:extLst>
              <a:ext uri="{FF2B5EF4-FFF2-40B4-BE49-F238E27FC236}">
                <a16:creationId xmlns:a16="http://schemas.microsoft.com/office/drawing/2014/main" id="{F053C1F6-5977-CFA6-482A-A3353B57279B}"/>
              </a:ext>
            </a:extLst>
          </p:cNvPr>
          <p:cNvCxnSpPr/>
          <p:nvPr/>
        </p:nvCxnSpPr>
        <p:spPr>
          <a:xfrm>
            <a:off x="6239689" y="958805"/>
            <a:ext cx="3230881" cy="0"/>
          </a:xfrm>
          <a:prstGeom prst="line">
            <a:avLst/>
          </a:prstGeom>
          <a:ln w="22225">
            <a:solidFill>
              <a:schemeClr val="tx1">
                <a:lumMod val="50000"/>
                <a:lumOff val="50000"/>
              </a:schemeClr>
            </a:solidFill>
          </a:ln>
        </p:spPr>
        <p:style>
          <a:lnRef idx="1">
            <a:schemeClr val="accent2"/>
          </a:lnRef>
          <a:fillRef idx="0">
            <a:schemeClr val="accent2"/>
          </a:fillRef>
          <a:effectRef idx="0">
            <a:schemeClr val="accent2"/>
          </a:effectRef>
          <a:fontRef idx="minor">
            <a:schemeClr val="tx1"/>
          </a:fontRef>
        </p:style>
      </p:cxnSp>
      <p:cxnSp>
        <p:nvCxnSpPr>
          <p:cNvPr id="14" name="Straight Connector 13">
            <a:extLst>
              <a:ext uri="{FF2B5EF4-FFF2-40B4-BE49-F238E27FC236}">
                <a16:creationId xmlns:a16="http://schemas.microsoft.com/office/drawing/2014/main" id="{F6BBA7BA-FEC4-75F5-EACD-0FF055CB6CDA}"/>
              </a:ext>
            </a:extLst>
          </p:cNvPr>
          <p:cNvCxnSpPr/>
          <p:nvPr/>
        </p:nvCxnSpPr>
        <p:spPr>
          <a:xfrm>
            <a:off x="6239689" y="5883511"/>
            <a:ext cx="3230881" cy="0"/>
          </a:xfrm>
          <a:prstGeom prst="line">
            <a:avLst/>
          </a:prstGeom>
          <a:ln w="22225">
            <a:solidFill>
              <a:schemeClr val="tx1">
                <a:lumMod val="50000"/>
                <a:lumOff val="50000"/>
              </a:schemeClr>
            </a:solidFill>
          </a:ln>
        </p:spPr>
        <p:style>
          <a:lnRef idx="1">
            <a:schemeClr val="accent2"/>
          </a:lnRef>
          <a:fillRef idx="0">
            <a:schemeClr val="accent2"/>
          </a:fillRef>
          <a:effectRef idx="0">
            <a:schemeClr val="accent2"/>
          </a:effectRef>
          <a:fontRef idx="minor">
            <a:schemeClr val="tx1"/>
          </a:fontRef>
        </p:style>
      </p:cxnSp>
      <p:sp>
        <p:nvSpPr>
          <p:cNvPr id="16" name="TextBox 15">
            <a:extLst>
              <a:ext uri="{FF2B5EF4-FFF2-40B4-BE49-F238E27FC236}">
                <a16:creationId xmlns:a16="http://schemas.microsoft.com/office/drawing/2014/main" id="{FFFC5963-0480-C924-83FC-EA6BACE89D6D}"/>
              </a:ext>
            </a:extLst>
          </p:cNvPr>
          <p:cNvSpPr txBox="1"/>
          <p:nvPr/>
        </p:nvSpPr>
        <p:spPr>
          <a:xfrm>
            <a:off x="6239689" y="2486453"/>
            <a:ext cx="3492140" cy="1323439"/>
          </a:xfrm>
          <a:prstGeom prst="rect">
            <a:avLst/>
          </a:prstGeom>
          <a:noFill/>
        </p:spPr>
        <p:txBody>
          <a:bodyPr wrap="square">
            <a:spAutoFit/>
          </a:bodyPr>
          <a:lstStyle/>
          <a:p>
            <a:r>
              <a:rPr lang="en-IN" sz="2000" dirty="0">
                <a:solidFill>
                  <a:srgbClr val="475668"/>
                </a:solidFill>
                <a:effectLst/>
                <a:latin typeface="Sora"/>
              </a:rPr>
              <a:t>Step into the realm of Altius,</a:t>
            </a:r>
            <a:br>
              <a:rPr lang="en-IN" sz="2000" dirty="0">
                <a:solidFill>
                  <a:srgbClr val="475668"/>
                </a:solidFill>
                <a:effectLst/>
                <a:latin typeface="Sora"/>
              </a:rPr>
            </a:br>
            <a:r>
              <a:rPr lang="en-IN" sz="2000" dirty="0">
                <a:solidFill>
                  <a:srgbClr val="475668"/>
                </a:solidFill>
                <a:effectLst/>
                <a:latin typeface="Sora"/>
              </a:rPr>
              <a:t>in these pages we’ve unveil the core elements that mould and binds - the world of Altius</a:t>
            </a:r>
            <a:endParaRPr lang="en-US" sz="2000" dirty="0"/>
          </a:p>
        </p:txBody>
      </p:sp>
      <p:sp>
        <p:nvSpPr>
          <p:cNvPr id="18" name="Rectangle 2">
            <a:extLst>
              <a:ext uri="{FF2B5EF4-FFF2-40B4-BE49-F238E27FC236}">
                <a16:creationId xmlns:a16="http://schemas.microsoft.com/office/drawing/2014/main" id="{CBF1DB46-7D85-FBF8-9DC7-1B1A55122DF9}"/>
              </a:ext>
            </a:extLst>
          </p:cNvPr>
          <p:cNvSpPr>
            <a:spLocks noChangeArrowheads="1"/>
          </p:cNvSpPr>
          <p:nvPr/>
        </p:nvSpPr>
        <p:spPr bwMode="auto">
          <a:xfrm>
            <a:off x="33338" y="365125"/>
            <a:ext cx="68262" cy="0"/>
          </a:xfrm>
          <a:prstGeom prst="rect">
            <a:avLst/>
          </a:prstGeom>
          <a:solidFill>
            <a:srgbClr val="1A1D2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100" b="0" i="0" u="none" strike="noStrike" cap="none" normalizeH="0" baseline="0">
                <a:ln>
                  <a:noFill/>
                </a:ln>
                <a:solidFill>
                  <a:srgbClr val="D1D2D3"/>
                </a:solidFill>
                <a:effectLst/>
                <a:latin typeface="Slack-Lato"/>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0" name="Rectangle 4">
            <a:extLst>
              <a:ext uri="{FF2B5EF4-FFF2-40B4-BE49-F238E27FC236}">
                <a16:creationId xmlns:a16="http://schemas.microsoft.com/office/drawing/2014/main" id="{DF77E785-71AB-9BB0-11B8-C512F13B7169}"/>
              </a:ext>
            </a:extLst>
          </p:cNvPr>
          <p:cNvSpPr>
            <a:spLocks noChangeArrowheads="1"/>
          </p:cNvSpPr>
          <p:nvPr/>
        </p:nvSpPr>
        <p:spPr bwMode="auto">
          <a:xfrm>
            <a:off x="185738" y="517525"/>
            <a:ext cx="68262" cy="0"/>
          </a:xfrm>
          <a:prstGeom prst="rect">
            <a:avLst/>
          </a:prstGeom>
          <a:solidFill>
            <a:srgbClr val="1A1D2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100" b="0" i="0" u="none" strike="noStrike" cap="none" normalizeH="0" baseline="0">
                <a:ln>
                  <a:noFill/>
                </a:ln>
                <a:solidFill>
                  <a:srgbClr val="D1D2D3"/>
                </a:solidFill>
                <a:effectLst/>
                <a:latin typeface="Slack-Lato"/>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039527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D971978-DC4C-A10D-712D-77EBAEF82C8D}"/>
              </a:ext>
            </a:extLst>
          </p:cNvPr>
          <p:cNvSpPr>
            <a:spLocks noGrp="1"/>
          </p:cNvSpPr>
          <p:nvPr>
            <p:ph sz="half" idx="2"/>
          </p:nvPr>
        </p:nvSpPr>
        <p:spPr>
          <a:xfrm>
            <a:off x="5782990" y="1342071"/>
            <a:ext cx="3808271" cy="3806542"/>
          </a:xfrm>
        </p:spPr>
        <p:txBody>
          <a:bodyPr>
            <a:noAutofit/>
          </a:bodyPr>
          <a:lstStyle/>
          <a:p>
            <a:pPr algn="just"/>
            <a:r>
              <a:rPr lang="en-IN" sz="1000" b="0" i="0" dirty="0">
                <a:solidFill>
                  <a:schemeClr val="tx1">
                    <a:lumMod val="50000"/>
                    <a:lumOff val="50000"/>
                  </a:schemeClr>
                </a:solidFill>
                <a:effectLst/>
                <a:latin typeface="Slack-Lato"/>
              </a:rPr>
              <a:t>Welcome to the Altius Brand Identity Guidelines, meticulously curated to steer a refined approach to visual communication across digital platforms. This comprehensive guide serves as a directive for individuals duly authorized to represent the Altius brand.</a:t>
            </a:r>
          </a:p>
          <a:p>
            <a:pPr algn="just"/>
            <a:r>
              <a:rPr lang="en-IN" sz="1000" b="0" i="0" dirty="0">
                <a:solidFill>
                  <a:schemeClr val="tx1">
                    <a:lumMod val="50000"/>
                    <a:lumOff val="50000"/>
                  </a:schemeClr>
                </a:solidFill>
                <a:effectLst/>
                <a:latin typeface="Slack-Lato"/>
              </a:rPr>
              <a:t>Our brand stands not just as an identity but as a strict cultivated reputation that demands utmost fidelity. We adhere strongly to elevated standards and anticipate nothing short of excellence wherever our brand finds representation.</a:t>
            </a:r>
          </a:p>
          <a:p>
            <a:pPr algn="just"/>
            <a:r>
              <a:rPr lang="en-IN" sz="1000" b="0" i="0" dirty="0">
                <a:solidFill>
                  <a:schemeClr val="tx1">
                    <a:lumMod val="50000"/>
                    <a:lumOff val="50000"/>
                  </a:schemeClr>
                </a:solidFill>
                <a:effectLst/>
                <a:latin typeface="Slack-Lato"/>
              </a:rPr>
              <a:t>This guide is meant to  celebrate the creative spirit, and innovation that is ingrained in our core values. We aim for a harmonised, reliable, and impactful brand representation in everything we produce.</a:t>
            </a:r>
          </a:p>
          <a:p>
            <a:pPr algn="just"/>
            <a:r>
              <a:rPr lang="en-IN" sz="1000" b="0" i="0" dirty="0">
                <a:solidFill>
                  <a:schemeClr val="tx1">
                    <a:lumMod val="50000"/>
                    <a:lumOff val="50000"/>
                  </a:schemeClr>
                </a:solidFill>
                <a:effectLst/>
                <a:latin typeface="Slack-Lato"/>
              </a:rPr>
              <a:t>While specific brand executions and graphic elements, such as business cards and letterheads, adhere to standardized formats, this guide transcends those particulars. Its primary focus is to empower—the creative mind—with the essential elements needed for unique  crafting.</a:t>
            </a:r>
          </a:p>
          <a:p>
            <a:pPr algn="just"/>
            <a:r>
              <a:rPr lang="en-IN" sz="1000" b="0" i="0" dirty="0">
                <a:solidFill>
                  <a:schemeClr val="tx1">
                    <a:lumMod val="50000"/>
                    <a:lumOff val="50000"/>
                  </a:schemeClr>
                </a:solidFill>
                <a:effectLst/>
                <a:latin typeface="Slack-Lato"/>
              </a:rPr>
              <a:t>By embracing these tools, leveraging available resources, and adhering to the outlined guidelines, you'll consistently produce content that encapsulates the ethos of the Altius brand. We encourage regular reference to this guide. For any inquiries or assistance, do not hesitate to reach out to our Design Team at [Design Team Contact Information]."</a:t>
            </a:r>
            <a:endParaRPr lang="en-US" sz="1000" dirty="0">
              <a:solidFill>
                <a:schemeClr val="tx1">
                  <a:lumMod val="50000"/>
                  <a:lumOff val="50000"/>
                </a:schemeClr>
              </a:solidFill>
            </a:endParaRPr>
          </a:p>
        </p:txBody>
      </p:sp>
      <p:sp>
        <p:nvSpPr>
          <p:cNvPr id="5" name="Rectangle 4">
            <a:extLst>
              <a:ext uri="{FF2B5EF4-FFF2-40B4-BE49-F238E27FC236}">
                <a16:creationId xmlns:a16="http://schemas.microsoft.com/office/drawing/2014/main" id="{3A4D5FBC-4EC0-B262-C6FA-C8354AADA777}"/>
              </a:ext>
            </a:extLst>
          </p:cNvPr>
          <p:cNvSpPr/>
          <p:nvPr/>
        </p:nvSpPr>
        <p:spPr>
          <a:xfrm>
            <a:off x="559769" y="525122"/>
            <a:ext cx="4939694" cy="580775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sz="2400" dirty="0"/>
          </a:p>
        </p:txBody>
      </p:sp>
      <p:cxnSp>
        <p:nvCxnSpPr>
          <p:cNvPr id="6" name="Straight Connector 5">
            <a:extLst>
              <a:ext uri="{FF2B5EF4-FFF2-40B4-BE49-F238E27FC236}">
                <a16:creationId xmlns:a16="http://schemas.microsoft.com/office/drawing/2014/main" id="{418996ED-848B-B105-9081-1943E902663A}"/>
              </a:ext>
            </a:extLst>
          </p:cNvPr>
          <p:cNvCxnSpPr>
            <a:cxnSpLocks/>
          </p:cNvCxnSpPr>
          <p:nvPr/>
        </p:nvCxnSpPr>
        <p:spPr>
          <a:xfrm flipV="1">
            <a:off x="1867989" y="958805"/>
            <a:ext cx="3409407" cy="15683"/>
          </a:xfrm>
          <a:prstGeom prst="line">
            <a:avLst/>
          </a:prstGeom>
          <a:ln w="22225">
            <a:solidFill>
              <a:srgbClr val="FFFFFF"/>
            </a:solidFill>
          </a:ln>
        </p:spPr>
        <p:style>
          <a:lnRef idx="1">
            <a:schemeClr val="accent2"/>
          </a:lnRef>
          <a:fillRef idx="0">
            <a:schemeClr val="accent2"/>
          </a:fillRef>
          <a:effectRef idx="0">
            <a:schemeClr val="accent2"/>
          </a:effectRef>
          <a:fontRef idx="minor">
            <a:schemeClr val="tx1"/>
          </a:fontRef>
        </p:style>
      </p:cxnSp>
      <p:sp>
        <p:nvSpPr>
          <p:cNvPr id="7" name="TextBox 6">
            <a:extLst>
              <a:ext uri="{FF2B5EF4-FFF2-40B4-BE49-F238E27FC236}">
                <a16:creationId xmlns:a16="http://schemas.microsoft.com/office/drawing/2014/main" id="{6310BC71-F9C1-1DD6-ECA3-13D2D82A7488}"/>
              </a:ext>
            </a:extLst>
          </p:cNvPr>
          <p:cNvSpPr txBox="1"/>
          <p:nvPr/>
        </p:nvSpPr>
        <p:spPr>
          <a:xfrm>
            <a:off x="666143" y="826390"/>
            <a:ext cx="1345537" cy="276998"/>
          </a:xfrm>
          <a:prstGeom prst="rect">
            <a:avLst/>
          </a:prstGeom>
          <a:noFill/>
        </p:spPr>
        <p:txBody>
          <a:bodyPr wrap="square" rtlCol="0">
            <a:spAutoFit/>
          </a:bodyPr>
          <a:lstStyle/>
          <a:p>
            <a:r>
              <a:rPr lang="en-IN" sz="1200" b="1" dirty="0">
                <a:solidFill>
                  <a:srgbClr val="FFFFFF"/>
                </a:solidFill>
                <a:effectLst/>
                <a:latin typeface="Montserrat" pitchFamily="2" charset="77"/>
              </a:rPr>
              <a:t>Introduction</a:t>
            </a:r>
            <a:endParaRPr lang="en-US" dirty="0"/>
          </a:p>
        </p:txBody>
      </p:sp>
      <p:sp>
        <p:nvSpPr>
          <p:cNvPr id="8" name="TextBox 7">
            <a:extLst>
              <a:ext uri="{FF2B5EF4-FFF2-40B4-BE49-F238E27FC236}">
                <a16:creationId xmlns:a16="http://schemas.microsoft.com/office/drawing/2014/main" id="{472D8103-81AB-0054-07F6-B94C2AA424A1}"/>
              </a:ext>
            </a:extLst>
          </p:cNvPr>
          <p:cNvSpPr txBox="1"/>
          <p:nvPr/>
        </p:nvSpPr>
        <p:spPr>
          <a:xfrm>
            <a:off x="666143" y="5745011"/>
            <a:ext cx="1859282" cy="276999"/>
          </a:xfrm>
          <a:prstGeom prst="rect">
            <a:avLst/>
          </a:prstGeom>
          <a:noFill/>
        </p:spPr>
        <p:txBody>
          <a:bodyPr wrap="square" rtlCol="0">
            <a:spAutoFit/>
          </a:bodyPr>
          <a:lstStyle/>
          <a:p>
            <a:r>
              <a:rPr lang="en-IN" sz="1200" b="1" dirty="0">
                <a:solidFill>
                  <a:srgbClr val="FFFFFF"/>
                </a:solidFill>
                <a:effectLst/>
              </a:rPr>
              <a:t>ALTIUS</a:t>
            </a:r>
            <a:r>
              <a:rPr lang="en-IN" sz="1200" b="1" dirty="0">
                <a:solidFill>
                  <a:srgbClr val="FFFFFF"/>
                </a:solidFill>
                <a:effectLst/>
                <a:latin typeface="Montserrat" pitchFamily="2" charset="77"/>
              </a:rPr>
              <a:t> </a:t>
            </a:r>
            <a:endParaRPr lang="en-IN" sz="1200" dirty="0">
              <a:effectLst/>
            </a:endParaRPr>
          </a:p>
        </p:txBody>
      </p:sp>
      <p:cxnSp>
        <p:nvCxnSpPr>
          <p:cNvPr id="9" name="Straight Connector 8">
            <a:extLst>
              <a:ext uri="{FF2B5EF4-FFF2-40B4-BE49-F238E27FC236}">
                <a16:creationId xmlns:a16="http://schemas.microsoft.com/office/drawing/2014/main" id="{30FC21F1-570F-7311-3B37-E4E812E3CBD7}"/>
              </a:ext>
            </a:extLst>
          </p:cNvPr>
          <p:cNvCxnSpPr>
            <a:cxnSpLocks/>
          </p:cNvCxnSpPr>
          <p:nvPr/>
        </p:nvCxnSpPr>
        <p:spPr>
          <a:xfrm>
            <a:off x="1476103" y="5883511"/>
            <a:ext cx="3801293" cy="0"/>
          </a:xfrm>
          <a:prstGeom prst="line">
            <a:avLst/>
          </a:prstGeom>
          <a:ln w="22225">
            <a:solidFill>
              <a:srgbClr val="FFFFFF"/>
            </a:solidFill>
          </a:ln>
        </p:spPr>
        <p:style>
          <a:lnRef idx="1">
            <a:schemeClr val="accent2"/>
          </a:lnRef>
          <a:fillRef idx="0">
            <a:schemeClr val="accent2"/>
          </a:fillRef>
          <a:effectRef idx="0">
            <a:schemeClr val="accent2"/>
          </a:effectRef>
          <a:fontRef idx="minor">
            <a:schemeClr val="tx1"/>
          </a:fontRef>
        </p:style>
      </p:cxnSp>
      <p:cxnSp>
        <p:nvCxnSpPr>
          <p:cNvPr id="10" name="Straight Connector 9">
            <a:extLst>
              <a:ext uri="{FF2B5EF4-FFF2-40B4-BE49-F238E27FC236}">
                <a16:creationId xmlns:a16="http://schemas.microsoft.com/office/drawing/2014/main" id="{6DE0794A-4252-4770-2324-B157251F6986}"/>
              </a:ext>
            </a:extLst>
          </p:cNvPr>
          <p:cNvCxnSpPr/>
          <p:nvPr/>
        </p:nvCxnSpPr>
        <p:spPr>
          <a:xfrm>
            <a:off x="6239689" y="958805"/>
            <a:ext cx="3230881" cy="0"/>
          </a:xfrm>
          <a:prstGeom prst="line">
            <a:avLst/>
          </a:prstGeom>
          <a:ln w="22225">
            <a:solidFill>
              <a:schemeClr val="tx1">
                <a:lumMod val="50000"/>
                <a:lumOff val="50000"/>
              </a:schemeClr>
            </a:solidFill>
          </a:ln>
        </p:spPr>
        <p:style>
          <a:lnRef idx="1">
            <a:schemeClr val="accent2"/>
          </a:lnRef>
          <a:fillRef idx="0">
            <a:schemeClr val="accent2"/>
          </a:fillRef>
          <a:effectRef idx="0">
            <a:schemeClr val="accent2"/>
          </a:effectRef>
          <a:fontRef idx="minor">
            <a:schemeClr val="tx1"/>
          </a:fontRef>
        </p:style>
      </p:cxnSp>
      <p:sp>
        <p:nvSpPr>
          <p:cNvPr id="13" name="TextBox 12">
            <a:extLst>
              <a:ext uri="{FF2B5EF4-FFF2-40B4-BE49-F238E27FC236}">
                <a16:creationId xmlns:a16="http://schemas.microsoft.com/office/drawing/2014/main" id="{486CC655-54C7-39E3-7F8C-142DE3C90554}"/>
              </a:ext>
            </a:extLst>
          </p:cNvPr>
          <p:cNvSpPr txBox="1"/>
          <p:nvPr/>
        </p:nvSpPr>
        <p:spPr>
          <a:xfrm>
            <a:off x="1158919" y="2255698"/>
            <a:ext cx="3409407" cy="1754326"/>
          </a:xfrm>
          <a:prstGeom prst="rect">
            <a:avLst/>
          </a:prstGeom>
          <a:noFill/>
        </p:spPr>
        <p:txBody>
          <a:bodyPr wrap="square" rtlCol="0">
            <a:spAutoFit/>
          </a:bodyPr>
          <a:lstStyle/>
          <a:p>
            <a:pPr algn="ctr"/>
            <a:r>
              <a:rPr lang="en-US" sz="1800" dirty="0">
                <a:solidFill>
                  <a:srgbClr val="FFFFFF"/>
                </a:solidFill>
              </a:rPr>
              <a:t>Altius serves as a platform for athletes to connect, communicate and educate. It empowers players from diverse sports to effortlessly organize, conduct and represent.</a:t>
            </a:r>
            <a:endParaRPr lang="en-US" dirty="0">
              <a:solidFill>
                <a:srgbClr val="FFFFFF"/>
              </a:solidFill>
            </a:endParaRPr>
          </a:p>
        </p:txBody>
      </p:sp>
      <p:cxnSp>
        <p:nvCxnSpPr>
          <p:cNvPr id="14" name="Straight Connector 13">
            <a:extLst>
              <a:ext uri="{FF2B5EF4-FFF2-40B4-BE49-F238E27FC236}">
                <a16:creationId xmlns:a16="http://schemas.microsoft.com/office/drawing/2014/main" id="{B1A42266-C5D2-0632-B39A-1C998201B542}"/>
              </a:ext>
            </a:extLst>
          </p:cNvPr>
          <p:cNvCxnSpPr/>
          <p:nvPr/>
        </p:nvCxnSpPr>
        <p:spPr>
          <a:xfrm>
            <a:off x="6239689" y="5883511"/>
            <a:ext cx="3230881" cy="0"/>
          </a:xfrm>
          <a:prstGeom prst="line">
            <a:avLst/>
          </a:prstGeom>
          <a:ln w="22225">
            <a:solidFill>
              <a:schemeClr val="tx1">
                <a:lumMod val="50000"/>
                <a:lumOff val="50000"/>
              </a:schemeClr>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41833075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B644D0D-CDE4-65BA-9B39-94ADC0268BA6}"/>
              </a:ext>
            </a:extLst>
          </p:cNvPr>
          <p:cNvSpPr/>
          <p:nvPr/>
        </p:nvSpPr>
        <p:spPr>
          <a:xfrm>
            <a:off x="559769" y="525122"/>
            <a:ext cx="4939694" cy="580775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b="1" dirty="0"/>
              <a:t>About the Brand</a:t>
            </a:r>
          </a:p>
        </p:txBody>
      </p:sp>
      <p:sp>
        <p:nvSpPr>
          <p:cNvPr id="6" name="TextBox 5">
            <a:extLst>
              <a:ext uri="{FF2B5EF4-FFF2-40B4-BE49-F238E27FC236}">
                <a16:creationId xmlns:a16="http://schemas.microsoft.com/office/drawing/2014/main" id="{F1CBF3D5-3379-5F83-C754-64B88CCBF4BC}"/>
              </a:ext>
            </a:extLst>
          </p:cNvPr>
          <p:cNvSpPr txBox="1"/>
          <p:nvPr/>
        </p:nvSpPr>
        <p:spPr>
          <a:xfrm>
            <a:off x="666143" y="826389"/>
            <a:ext cx="2896305" cy="553998"/>
          </a:xfrm>
          <a:prstGeom prst="rect">
            <a:avLst/>
          </a:prstGeom>
          <a:noFill/>
        </p:spPr>
        <p:txBody>
          <a:bodyPr wrap="square" rtlCol="0">
            <a:spAutoFit/>
          </a:bodyPr>
          <a:lstStyle/>
          <a:p>
            <a:r>
              <a:rPr lang="en-IN" sz="1200" b="1" dirty="0">
                <a:solidFill>
                  <a:srgbClr val="FFFFFF"/>
                </a:solidFill>
                <a:effectLst/>
                <a:latin typeface="Montserrat" pitchFamily="2" charset="77"/>
              </a:rPr>
              <a:t>BRAND GUIDELINES </a:t>
            </a:r>
            <a:endParaRPr lang="en-IN" sz="1200" dirty="0">
              <a:effectLst/>
            </a:endParaRPr>
          </a:p>
          <a:p>
            <a:endParaRPr lang="en-US" dirty="0"/>
          </a:p>
        </p:txBody>
      </p:sp>
      <p:cxnSp>
        <p:nvCxnSpPr>
          <p:cNvPr id="7" name="Straight Connector 6">
            <a:extLst>
              <a:ext uri="{FF2B5EF4-FFF2-40B4-BE49-F238E27FC236}">
                <a16:creationId xmlns:a16="http://schemas.microsoft.com/office/drawing/2014/main" id="{A2E756FA-DF74-A744-C78C-DD068D6FAC4D}"/>
              </a:ext>
            </a:extLst>
          </p:cNvPr>
          <p:cNvCxnSpPr>
            <a:cxnSpLocks/>
          </p:cNvCxnSpPr>
          <p:nvPr/>
        </p:nvCxnSpPr>
        <p:spPr>
          <a:xfrm>
            <a:off x="2495006" y="958805"/>
            <a:ext cx="2782390" cy="0"/>
          </a:xfrm>
          <a:prstGeom prst="line">
            <a:avLst/>
          </a:prstGeom>
          <a:ln w="22225">
            <a:solidFill>
              <a:srgbClr val="FFFFFF"/>
            </a:solidFill>
          </a:ln>
        </p:spPr>
        <p:style>
          <a:lnRef idx="1">
            <a:schemeClr val="accent2"/>
          </a:lnRef>
          <a:fillRef idx="0">
            <a:schemeClr val="accent2"/>
          </a:fillRef>
          <a:effectRef idx="0">
            <a:schemeClr val="accent2"/>
          </a:effectRef>
          <a:fontRef idx="minor">
            <a:schemeClr val="tx1"/>
          </a:fontRef>
        </p:style>
      </p:cxnSp>
      <p:sp>
        <p:nvSpPr>
          <p:cNvPr id="8" name="TextBox 7">
            <a:extLst>
              <a:ext uri="{FF2B5EF4-FFF2-40B4-BE49-F238E27FC236}">
                <a16:creationId xmlns:a16="http://schemas.microsoft.com/office/drawing/2014/main" id="{0190BA18-79A4-C1A2-6D36-B3834CE0C048}"/>
              </a:ext>
            </a:extLst>
          </p:cNvPr>
          <p:cNvSpPr txBox="1"/>
          <p:nvPr/>
        </p:nvSpPr>
        <p:spPr>
          <a:xfrm>
            <a:off x="666143" y="5745011"/>
            <a:ext cx="1859282" cy="276999"/>
          </a:xfrm>
          <a:prstGeom prst="rect">
            <a:avLst/>
          </a:prstGeom>
          <a:noFill/>
        </p:spPr>
        <p:txBody>
          <a:bodyPr wrap="square" rtlCol="0">
            <a:spAutoFit/>
          </a:bodyPr>
          <a:lstStyle/>
          <a:p>
            <a:r>
              <a:rPr lang="en-IN" sz="1200" b="1" dirty="0">
                <a:solidFill>
                  <a:srgbClr val="FFFFFF"/>
                </a:solidFill>
                <a:effectLst/>
              </a:rPr>
              <a:t>ALTIUS</a:t>
            </a:r>
            <a:r>
              <a:rPr lang="en-IN" sz="1200" b="1" dirty="0">
                <a:solidFill>
                  <a:srgbClr val="FFFFFF"/>
                </a:solidFill>
                <a:effectLst/>
                <a:latin typeface="Montserrat" pitchFamily="2" charset="77"/>
              </a:rPr>
              <a:t> </a:t>
            </a:r>
            <a:endParaRPr lang="en-IN" sz="1200" dirty="0">
              <a:effectLst/>
            </a:endParaRPr>
          </a:p>
        </p:txBody>
      </p:sp>
      <p:cxnSp>
        <p:nvCxnSpPr>
          <p:cNvPr id="9" name="Straight Connector 8">
            <a:extLst>
              <a:ext uri="{FF2B5EF4-FFF2-40B4-BE49-F238E27FC236}">
                <a16:creationId xmlns:a16="http://schemas.microsoft.com/office/drawing/2014/main" id="{8F687CB9-7319-72A8-A661-16B7E0DFC8BD}"/>
              </a:ext>
            </a:extLst>
          </p:cNvPr>
          <p:cNvCxnSpPr>
            <a:cxnSpLocks/>
          </p:cNvCxnSpPr>
          <p:nvPr/>
        </p:nvCxnSpPr>
        <p:spPr>
          <a:xfrm>
            <a:off x="1476103" y="5883511"/>
            <a:ext cx="3801293" cy="0"/>
          </a:xfrm>
          <a:prstGeom prst="line">
            <a:avLst/>
          </a:prstGeom>
          <a:ln w="22225">
            <a:solidFill>
              <a:srgbClr val="FFFFFF"/>
            </a:solidFill>
          </a:ln>
        </p:spPr>
        <p:style>
          <a:lnRef idx="1">
            <a:schemeClr val="accent2"/>
          </a:lnRef>
          <a:fillRef idx="0">
            <a:schemeClr val="accent2"/>
          </a:fillRef>
          <a:effectRef idx="0">
            <a:schemeClr val="accent2"/>
          </a:effectRef>
          <a:fontRef idx="minor">
            <a:schemeClr val="tx1"/>
          </a:fontRef>
        </p:style>
      </p:cxnSp>
      <p:cxnSp>
        <p:nvCxnSpPr>
          <p:cNvPr id="10" name="Straight Connector 9">
            <a:extLst>
              <a:ext uri="{FF2B5EF4-FFF2-40B4-BE49-F238E27FC236}">
                <a16:creationId xmlns:a16="http://schemas.microsoft.com/office/drawing/2014/main" id="{E814FABB-71BA-7AF2-1FEA-098C8BC250D4}"/>
              </a:ext>
            </a:extLst>
          </p:cNvPr>
          <p:cNvCxnSpPr/>
          <p:nvPr/>
        </p:nvCxnSpPr>
        <p:spPr>
          <a:xfrm>
            <a:off x="6239689" y="958805"/>
            <a:ext cx="3230881" cy="0"/>
          </a:xfrm>
          <a:prstGeom prst="line">
            <a:avLst/>
          </a:prstGeom>
          <a:ln w="22225">
            <a:solidFill>
              <a:schemeClr val="tx1">
                <a:lumMod val="50000"/>
                <a:lumOff val="50000"/>
              </a:schemeClr>
            </a:solidFill>
          </a:ln>
        </p:spPr>
        <p:style>
          <a:lnRef idx="1">
            <a:schemeClr val="accent2"/>
          </a:lnRef>
          <a:fillRef idx="0">
            <a:schemeClr val="accent2"/>
          </a:fillRef>
          <a:effectRef idx="0">
            <a:schemeClr val="accent2"/>
          </a:effectRef>
          <a:fontRef idx="minor">
            <a:schemeClr val="tx1"/>
          </a:fontRef>
        </p:style>
      </p:cxnSp>
      <p:cxnSp>
        <p:nvCxnSpPr>
          <p:cNvPr id="11" name="Straight Connector 10">
            <a:extLst>
              <a:ext uri="{FF2B5EF4-FFF2-40B4-BE49-F238E27FC236}">
                <a16:creationId xmlns:a16="http://schemas.microsoft.com/office/drawing/2014/main" id="{85FD6B8D-5A18-57FC-3B2B-2407B3A03863}"/>
              </a:ext>
            </a:extLst>
          </p:cNvPr>
          <p:cNvCxnSpPr/>
          <p:nvPr/>
        </p:nvCxnSpPr>
        <p:spPr>
          <a:xfrm>
            <a:off x="6239689" y="5883511"/>
            <a:ext cx="3230881" cy="0"/>
          </a:xfrm>
          <a:prstGeom prst="line">
            <a:avLst/>
          </a:prstGeom>
          <a:ln w="22225">
            <a:solidFill>
              <a:schemeClr val="tx1">
                <a:lumMod val="50000"/>
                <a:lumOff val="50000"/>
              </a:schemeClr>
            </a:solidFill>
          </a:ln>
        </p:spPr>
        <p:style>
          <a:lnRef idx="1">
            <a:schemeClr val="accent2"/>
          </a:lnRef>
          <a:fillRef idx="0">
            <a:schemeClr val="accent2"/>
          </a:fillRef>
          <a:effectRef idx="0">
            <a:schemeClr val="accent2"/>
          </a:effectRef>
          <a:fontRef idx="minor">
            <a:schemeClr val="tx1"/>
          </a:fontRef>
        </p:style>
      </p:cxnSp>
      <p:sp>
        <p:nvSpPr>
          <p:cNvPr id="12" name="TextBox 11">
            <a:extLst>
              <a:ext uri="{FF2B5EF4-FFF2-40B4-BE49-F238E27FC236}">
                <a16:creationId xmlns:a16="http://schemas.microsoft.com/office/drawing/2014/main" id="{A005972A-5FB6-F736-5EA9-E6DC035DBE19}"/>
              </a:ext>
            </a:extLst>
          </p:cNvPr>
          <p:cNvSpPr txBox="1"/>
          <p:nvPr/>
        </p:nvSpPr>
        <p:spPr>
          <a:xfrm>
            <a:off x="6239688" y="1278688"/>
            <a:ext cx="3355991" cy="2308324"/>
          </a:xfrm>
          <a:prstGeom prst="rect">
            <a:avLst/>
          </a:prstGeom>
          <a:noFill/>
        </p:spPr>
        <p:txBody>
          <a:bodyPr wrap="square" rtlCol="0">
            <a:spAutoFit/>
          </a:bodyPr>
          <a:lstStyle/>
          <a:p>
            <a:pPr algn="just"/>
            <a:r>
              <a:rPr lang="en-US" sz="1200" dirty="0">
                <a:solidFill>
                  <a:schemeClr val="tx1">
                    <a:lumMod val="50000"/>
                    <a:lumOff val="50000"/>
                  </a:schemeClr>
                </a:solidFill>
              </a:rPr>
              <a:t>Altius is a commitment to inclusivity and equality. The platform redefines the way individual athlete connect, communicate, and engage. It endeavors to create a vibrant and empowering space where every athlete represents themselves authentically.</a:t>
            </a:r>
          </a:p>
          <a:p>
            <a:pPr algn="just"/>
            <a:endParaRPr lang="en-US" sz="1200" dirty="0">
              <a:solidFill>
                <a:schemeClr val="tx1">
                  <a:lumMod val="50000"/>
                  <a:lumOff val="50000"/>
                </a:schemeClr>
              </a:solidFill>
            </a:endParaRPr>
          </a:p>
          <a:p>
            <a:pPr algn="just"/>
            <a:r>
              <a:rPr lang="en-US" sz="1200" dirty="0">
                <a:solidFill>
                  <a:schemeClr val="tx1">
                    <a:lumMod val="50000"/>
                    <a:lumOff val="50000"/>
                  </a:schemeClr>
                </a:solidFill>
              </a:rPr>
              <a:t>This platform serves as a catalyst for forging connections, fostering sports education, empower  to organize and conduct multiple events-tournaments and celebrate the diverse talents of athletes</a:t>
            </a:r>
            <a:r>
              <a:rPr lang="en-US" sz="1100" dirty="0">
                <a:solidFill>
                  <a:schemeClr val="accent1"/>
                </a:solidFill>
              </a:rPr>
              <a:t>.</a:t>
            </a:r>
          </a:p>
        </p:txBody>
      </p:sp>
      <p:pic>
        <p:nvPicPr>
          <p:cNvPr id="14" name="Picture 13">
            <a:extLst>
              <a:ext uri="{FF2B5EF4-FFF2-40B4-BE49-F238E27FC236}">
                <a16:creationId xmlns:a16="http://schemas.microsoft.com/office/drawing/2014/main" id="{088E0A07-B80E-300C-7F1A-C804BED579A9}"/>
              </a:ext>
            </a:extLst>
          </p:cNvPr>
          <p:cNvPicPr>
            <a:picLocks noChangeAspect="1"/>
          </p:cNvPicPr>
          <p:nvPr/>
        </p:nvPicPr>
        <p:blipFill>
          <a:blip r:embed="rId2"/>
          <a:stretch>
            <a:fillRect/>
          </a:stretch>
        </p:blipFill>
        <p:spPr>
          <a:xfrm>
            <a:off x="6239688" y="3906893"/>
            <a:ext cx="3536169" cy="1589445"/>
          </a:xfrm>
          <a:prstGeom prst="rect">
            <a:avLst/>
          </a:prstGeom>
        </p:spPr>
      </p:pic>
    </p:spTree>
    <p:extLst>
      <p:ext uri="{BB962C8B-B14F-4D97-AF65-F5344CB8AC3E}">
        <p14:creationId xmlns:p14="http://schemas.microsoft.com/office/powerpoint/2010/main" val="17802420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21F8CA80-7633-3A39-E503-EADEA9E12C2E}"/>
              </a:ext>
            </a:extLst>
          </p:cNvPr>
          <p:cNvCxnSpPr>
            <a:cxnSpLocks/>
          </p:cNvCxnSpPr>
          <p:nvPr/>
        </p:nvCxnSpPr>
        <p:spPr>
          <a:xfrm flipV="1">
            <a:off x="1867989" y="958805"/>
            <a:ext cx="3409407" cy="15683"/>
          </a:xfrm>
          <a:prstGeom prst="line">
            <a:avLst/>
          </a:prstGeom>
          <a:ln w="22225">
            <a:solidFill>
              <a:schemeClr val="accent1"/>
            </a:solidFill>
          </a:ln>
        </p:spPr>
        <p:style>
          <a:lnRef idx="1">
            <a:schemeClr val="accent2"/>
          </a:lnRef>
          <a:fillRef idx="0">
            <a:schemeClr val="accent2"/>
          </a:fillRef>
          <a:effectRef idx="0">
            <a:schemeClr val="accent2"/>
          </a:effectRef>
          <a:fontRef idx="minor">
            <a:schemeClr val="tx1"/>
          </a:fontRef>
        </p:style>
      </p:cxnSp>
      <p:sp>
        <p:nvSpPr>
          <p:cNvPr id="10" name="TextBox 9">
            <a:extLst>
              <a:ext uri="{FF2B5EF4-FFF2-40B4-BE49-F238E27FC236}">
                <a16:creationId xmlns:a16="http://schemas.microsoft.com/office/drawing/2014/main" id="{68E312A9-7363-9E12-AEE3-8B86FA35F4E2}"/>
              </a:ext>
            </a:extLst>
          </p:cNvPr>
          <p:cNvSpPr txBox="1"/>
          <p:nvPr/>
        </p:nvSpPr>
        <p:spPr>
          <a:xfrm>
            <a:off x="666143" y="826390"/>
            <a:ext cx="1345537" cy="276998"/>
          </a:xfrm>
          <a:prstGeom prst="rect">
            <a:avLst/>
          </a:prstGeom>
          <a:noFill/>
        </p:spPr>
        <p:txBody>
          <a:bodyPr wrap="square" rtlCol="0">
            <a:spAutoFit/>
          </a:bodyPr>
          <a:lstStyle/>
          <a:p>
            <a:r>
              <a:rPr lang="en-IN" sz="1200" b="1" dirty="0">
                <a:solidFill>
                  <a:schemeClr val="accent1"/>
                </a:solidFill>
                <a:effectLst/>
                <a:latin typeface="Montserrat" pitchFamily="2" charset="77"/>
              </a:rPr>
              <a:t>Core Values</a:t>
            </a:r>
            <a:endParaRPr lang="en-US" dirty="0">
              <a:solidFill>
                <a:schemeClr val="accent1"/>
              </a:solidFill>
            </a:endParaRPr>
          </a:p>
        </p:txBody>
      </p:sp>
      <p:cxnSp>
        <p:nvCxnSpPr>
          <p:cNvPr id="11" name="Straight Connector 10">
            <a:extLst>
              <a:ext uri="{FF2B5EF4-FFF2-40B4-BE49-F238E27FC236}">
                <a16:creationId xmlns:a16="http://schemas.microsoft.com/office/drawing/2014/main" id="{66E83767-FA8E-A73E-9343-B4C0AB5BE27B}"/>
              </a:ext>
            </a:extLst>
          </p:cNvPr>
          <p:cNvCxnSpPr>
            <a:cxnSpLocks/>
          </p:cNvCxnSpPr>
          <p:nvPr/>
        </p:nvCxnSpPr>
        <p:spPr>
          <a:xfrm>
            <a:off x="1476103" y="5883511"/>
            <a:ext cx="3801293" cy="0"/>
          </a:xfrm>
          <a:prstGeom prst="line">
            <a:avLst/>
          </a:prstGeom>
          <a:ln w="22225">
            <a:solidFill>
              <a:schemeClr val="accent1"/>
            </a:solidFill>
          </a:ln>
        </p:spPr>
        <p:style>
          <a:lnRef idx="1">
            <a:schemeClr val="accent2"/>
          </a:lnRef>
          <a:fillRef idx="0">
            <a:schemeClr val="accent2"/>
          </a:fillRef>
          <a:effectRef idx="0">
            <a:schemeClr val="accent2"/>
          </a:effectRef>
          <a:fontRef idx="minor">
            <a:schemeClr val="tx1"/>
          </a:fontRef>
        </p:style>
      </p:cxnSp>
      <p:sp>
        <p:nvSpPr>
          <p:cNvPr id="12" name="TextBox 11">
            <a:extLst>
              <a:ext uri="{FF2B5EF4-FFF2-40B4-BE49-F238E27FC236}">
                <a16:creationId xmlns:a16="http://schemas.microsoft.com/office/drawing/2014/main" id="{D53D43FC-9F7E-5404-C6D5-E1B843C1BDE9}"/>
              </a:ext>
            </a:extLst>
          </p:cNvPr>
          <p:cNvSpPr txBox="1"/>
          <p:nvPr/>
        </p:nvSpPr>
        <p:spPr>
          <a:xfrm>
            <a:off x="666143" y="5745011"/>
            <a:ext cx="1859282" cy="276999"/>
          </a:xfrm>
          <a:prstGeom prst="rect">
            <a:avLst/>
          </a:prstGeom>
          <a:noFill/>
        </p:spPr>
        <p:txBody>
          <a:bodyPr wrap="square" rtlCol="0">
            <a:spAutoFit/>
          </a:bodyPr>
          <a:lstStyle/>
          <a:p>
            <a:r>
              <a:rPr lang="en-IN" sz="1200" b="1" dirty="0">
                <a:solidFill>
                  <a:schemeClr val="accent1"/>
                </a:solidFill>
                <a:effectLst/>
              </a:rPr>
              <a:t>ALTIUS</a:t>
            </a:r>
            <a:r>
              <a:rPr lang="en-IN" sz="1200" b="1" dirty="0">
                <a:solidFill>
                  <a:srgbClr val="FFFFFF"/>
                </a:solidFill>
                <a:effectLst/>
                <a:latin typeface="Montserrat" pitchFamily="2" charset="77"/>
              </a:rPr>
              <a:t> </a:t>
            </a:r>
            <a:endParaRPr lang="en-IN" sz="1200" dirty="0">
              <a:effectLst/>
            </a:endParaRPr>
          </a:p>
        </p:txBody>
      </p:sp>
      <p:pic>
        <p:nvPicPr>
          <p:cNvPr id="18" name="Picture 17">
            <a:extLst>
              <a:ext uri="{FF2B5EF4-FFF2-40B4-BE49-F238E27FC236}">
                <a16:creationId xmlns:a16="http://schemas.microsoft.com/office/drawing/2014/main" id="{83ABB292-61F7-8AF2-6686-86D823224DE7}"/>
              </a:ext>
            </a:extLst>
          </p:cNvPr>
          <p:cNvPicPr>
            <a:picLocks noChangeAspect="1"/>
          </p:cNvPicPr>
          <p:nvPr/>
        </p:nvPicPr>
        <p:blipFill>
          <a:blip r:embed="rId2"/>
          <a:stretch>
            <a:fillRect/>
          </a:stretch>
        </p:blipFill>
        <p:spPr>
          <a:xfrm>
            <a:off x="8416106" y="1134088"/>
            <a:ext cx="1073415" cy="1465192"/>
          </a:xfrm>
          <a:prstGeom prst="rect">
            <a:avLst/>
          </a:prstGeom>
        </p:spPr>
      </p:pic>
      <p:pic>
        <p:nvPicPr>
          <p:cNvPr id="22" name="Content Placeholder 21">
            <a:extLst>
              <a:ext uri="{FF2B5EF4-FFF2-40B4-BE49-F238E27FC236}">
                <a16:creationId xmlns:a16="http://schemas.microsoft.com/office/drawing/2014/main" id="{0BC7E4A5-BD9A-C435-EF47-6181BB3B7230}"/>
              </a:ext>
            </a:extLst>
          </p:cNvPr>
          <p:cNvPicPr>
            <a:picLocks noGrp="1" noChangeAspect="1"/>
          </p:cNvPicPr>
          <p:nvPr>
            <p:ph sz="half" idx="2"/>
          </p:nvPr>
        </p:nvPicPr>
        <p:blipFill>
          <a:blip r:embed="rId3"/>
          <a:stretch>
            <a:fillRect/>
          </a:stretch>
        </p:blipFill>
        <p:spPr>
          <a:xfrm>
            <a:off x="8416106" y="2723944"/>
            <a:ext cx="1073415" cy="1304706"/>
          </a:xfrm>
        </p:spPr>
      </p:pic>
      <p:cxnSp>
        <p:nvCxnSpPr>
          <p:cNvPr id="27" name="Straight Connector 26">
            <a:extLst>
              <a:ext uri="{FF2B5EF4-FFF2-40B4-BE49-F238E27FC236}">
                <a16:creationId xmlns:a16="http://schemas.microsoft.com/office/drawing/2014/main" id="{D6D19550-A019-3D57-0400-D3916E9BD7E8}"/>
              </a:ext>
            </a:extLst>
          </p:cNvPr>
          <p:cNvCxnSpPr/>
          <p:nvPr/>
        </p:nvCxnSpPr>
        <p:spPr>
          <a:xfrm>
            <a:off x="6239689" y="958805"/>
            <a:ext cx="3230881" cy="0"/>
          </a:xfrm>
          <a:prstGeom prst="line">
            <a:avLst/>
          </a:prstGeom>
          <a:ln w="22225">
            <a:solidFill>
              <a:schemeClr val="tx1">
                <a:lumMod val="50000"/>
                <a:lumOff val="50000"/>
              </a:schemeClr>
            </a:solidFill>
          </a:ln>
        </p:spPr>
        <p:style>
          <a:lnRef idx="1">
            <a:schemeClr val="accent2"/>
          </a:lnRef>
          <a:fillRef idx="0">
            <a:schemeClr val="accent2"/>
          </a:fillRef>
          <a:effectRef idx="0">
            <a:schemeClr val="accent2"/>
          </a:effectRef>
          <a:fontRef idx="minor">
            <a:schemeClr val="tx1"/>
          </a:fontRef>
        </p:style>
      </p:cxnSp>
      <p:cxnSp>
        <p:nvCxnSpPr>
          <p:cNvPr id="28" name="Straight Connector 27">
            <a:extLst>
              <a:ext uri="{FF2B5EF4-FFF2-40B4-BE49-F238E27FC236}">
                <a16:creationId xmlns:a16="http://schemas.microsoft.com/office/drawing/2014/main" id="{0DEDBF04-9AB1-D55D-6622-B3355C93144C}"/>
              </a:ext>
            </a:extLst>
          </p:cNvPr>
          <p:cNvCxnSpPr/>
          <p:nvPr/>
        </p:nvCxnSpPr>
        <p:spPr>
          <a:xfrm>
            <a:off x="6239689" y="5883511"/>
            <a:ext cx="3230881" cy="0"/>
          </a:xfrm>
          <a:prstGeom prst="line">
            <a:avLst/>
          </a:prstGeom>
          <a:ln w="22225">
            <a:solidFill>
              <a:schemeClr val="tx1">
                <a:lumMod val="50000"/>
                <a:lumOff val="50000"/>
              </a:schemeClr>
            </a:solidFill>
          </a:ln>
        </p:spPr>
        <p:style>
          <a:lnRef idx="1">
            <a:schemeClr val="accent2"/>
          </a:lnRef>
          <a:fillRef idx="0">
            <a:schemeClr val="accent2"/>
          </a:fillRef>
          <a:effectRef idx="0">
            <a:schemeClr val="accent2"/>
          </a:effectRef>
          <a:fontRef idx="minor">
            <a:schemeClr val="tx1"/>
          </a:fontRef>
        </p:style>
      </p:cxnSp>
      <p:pic>
        <p:nvPicPr>
          <p:cNvPr id="36" name="Picture 35">
            <a:extLst>
              <a:ext uri="{FF2B5EF4-FFF2-40B4-BE49-F238E27FC236}">
                <a16:creationId xmlns:a16="http://schemas.microsoft.com/office/drawing/2014/main" id="{D4698325-D97B-0528-A058-B7C523654401}"/>
              </a:ext>
            </a:extLst>
          </p:cNvPr>
          <p:cNvPicPr>
            <a:picLocks noChangeAspect="1"/>
          </p:cNvPicPr>
          <p:nvPr/>
        </p:nvPicPr>
        <p:blipFill>
          <a:blip r:embed="rId4"/>
          <a:stretch>
            <a:fillRect/>
          </a:stretch>
        </p:blipFill>
        <p:spPr>
          <a:xfrm>
            <a:off x="6315100" y="4437991"/>
            <a:ext cx="1994014" cy="1293330"/>
          </a:xfrm>
          <a:prstGeom prst="rect">
            <a:avLst/>
          </a:prstGeom>
        </p:spPr>
      </p:pic>
      <p:pic>
        <p:nvPicPr>
          <p:cNvPr id="38" name="Picture 37">
            <a:extLst>
              <a:ext uri="{FF2B5EF4-FFF2-40B4-BE49-F238E27FC236}">
                <a16:creationId xmlns:a16="http://schemas.microsoft.com/office/drawing/2014/main" id="{F0CB3564-6699-7ED5-6070-F8E9BB2EFBB9}"/>
              </a:ext>
            </a:extLst>
          </p:cNvPr>
          <p:cNvPicPr>
            <a:picLocks noChangeAspect="1"/>
          </p:cNvPicPr>
          <p:nvPr/>
        </p:nvPicPr>
        <p:blipFill>
          <a:blip r:embed="rId5"/>
          <a:stretch>
            <a:fillRect/>
          </a:stretch>
        </p:blipFill>
        <p:spPr>
          <a:xfrm>
            <a:off x="6315100" y="1126679"/>
            <a:ext cx="1994013" cy="3236598"/>
          </a:xfrm>
          <a:prstGeom prst="rect">
            <a:avLst/>
          </a:prstGeom>
        </p:spPr>
      </p:pic>
      <p:pic>
        <p:nvPicPr>
          <p:cNvPr id="40" name="Picture 39">
            <a:extLst>
              <a:ext uri="{FF2B5EF4-FFF2-40B4-BE49-F238E27FC236}">
                <a16:creationId xmlns:a16="http://schemas.microsoft.com/office/drawing/2014/main" id="{CDDF61EB-A3C2-4873-D4D5-7D9A36E7690D}"/>
              </a:ext>
            </a:extLst>
          </p:cNvPr>
          <p:cNvPicPr>
            <a:picLocks noChangeAspect="1"/>
          </p:cNvPicPr>
          <p:nvPr/>
        </p:nvPicPr>
        <p:blipFill>
          <a:blip r:embed="rId6"/>
          <a:stretch>
            <a:fillRect/>
          </a:stretch>
        </p:blipFill>
        <p:spPr>
          <a:xfrm>
            <a:off x="8416107" y="4119514"/>
            <a:ext cx="1054464" cy="1625495"/>
          </a:xfrm>
          <a:prstGeom prst="rect">
            <a:avLst/>
          </a:prstGeom>
        </p:spPr>
      </p:pic>
      <p:sp>
        <p:nvSpPr>
          <p:cNvPr id="41" name="TextBox 40">
            <a:extLst>
              <a:ext uri="{FF2B5EF4-FFF2-40B4-BE49-F238E27FC236}">
                <a16:creationId xmlns:a16="http://schemas.microsoft.com/office/drawing/2014/main" id="{A877B5DA-7040-043B-378F-388C1DEA035E}"/>
              </a:ext>
            </a:extLst>
          </p:cNvPr>
          <p:cNvSpPr txBox="1"/>
          <p:nvPr/>
        </p:nvSpPr>
        <p:spPr>
          <a:xfrm>
            <a:off x="914400" y="2397434"/>
            <a:ext cx="4585063" cy="1631216"/>
          </a:xfrm>
          <a:prstGeom prst="rect">
            <a:avLst/>
          </a:prstGeom>
          <a:noFill/>
        </p:spPr>
        <p:txBody>
          <a:bodyPr wrap="square" rtlCol="0">
            <a:spAutoFit/>
          </a:bodyPr>
          <a:lstStyle/>
          <a:p>
            <a:r>
              <a:rPr lang="en-US" sz="2000" b="1" dirty="0">
                <a:solidFill>
                  <a:schemeClr val="accent1"/>
                </a:solidFill>
              </a:rPr>
              <a:t>Inclusive_Inspirational_Proactive</a:t>
            </a:r>
            <a:br>
              <a:rPr lang="en-US" sz="2000" b="1" dirty="0">
                <a:solidFill>
                  <a:schemeClr val="accent1"/>
                </a:solidFill>
                <a:latin typeface="+mj-lt"/>
              </a:rPr>
            </a:br>
            <a:r>
              <a:rPr lang="en-US" sz="2000" b="1" dirty="0">
                <a:solidFill>
                  <a:schemeClr val="accent1"/>
                </a:solidFill>
                <a:latin typeface="+mj-lt"/>
              </a:rPr>
              <a:t>Passionate_</a:t>
            </a:r>
            <a:br>
              <a:rPr lang="en-US" sz="2000" b="1" dirty="0">
                <a:solidFill>
                  <a:schemeClr val="accent1"/>
                </a:solidFill>
                <a:latin typeface="+mj-lt"/>
              </a:rPr>
            </a:br>
            <a:r>
              <a:rPr lang="en-US" sz="2000" b="1" dirty="0">
                <a:solidFill>
                  <a:schemeClr val="accent1"/>
                </a:solidFill>
              </a:rPr>
              <a:t>Courageous_Athletes</a:t>
            </a:r>
            <a:br>
              <a:rPr lang="en-US" sz="2000" b="1" dirty="0">
                <a:solidFill>
                  <a:schemeClr val="accent1"/>
                </a:solidFill>
              </a:rPr>
            </a:br>
            <a:r>
              <a:rPr lang="en-US" sz="2000" b="1" dirty="0">
                <a:solidFill>
                  <a:schemeClr val="accent1"/>
                </a:solidFill>
              </a:rPr>
              <a:t>Connective_Communicative</a:t>
            </a:r>
            <a:br>
              <a:rPr lang="en-US" sz="2000" dirty="0">
                <a:solidFill>
                  <a:schemeClr val="accent1"/>
                </a:solidFill>
              </a:rPr>
            </a:br>
            <a:endParaRPr lang="en-US" sz="2000" dirty="0"/>
          </a:p>
        </p:txBody>
      </p:sp>
    </p:spTree>
    <p:extLst>
      <p:ext uri="{BB962C8B-B14F-4D97-AF65-F5344CB8AC3E}">
        <p14:creationId xmlns:p14="http://schemas.microsoft.com/office/powerpoint/2010/main" val="28338008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9E01578-74D8-A133-CFCC-669363E67744}"/>
              </a:ext>
            </a:extLst>
          </p:cNvPr>
          <p:cNvSpPr/>
          <p:nvPr/>
        </p:nvSpPr>
        <p:spPr>
          <a:xfrm>
            <a:off x="559769" y="525122"/>
            <a:ext cx="4939694" cy="580775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dirty="0">
                <a:latin typeface="Arial" panose="020B0604020202020204" pitchFamily="34" charset="0"/>
                <a:cs typeface="Arial" panose="020B0604020202020204" pitchFamily="34" charset="0"/>
              </a:rPr>
              <a:t>~ Equality Matters</a:t>
            </a:r>
            <a:br>
              <a:rPr lang="en-US" sz="3200" b="1" dirty="0">
                <a:latin typeface="Arial" panose="020B0604020202020204" pitchFamily="34" charset="0"/>
                <a:cs typeface="Arial" panose="020B0604020202020204" pitchFamily="34" charset="0"/>
              </a:rPr>
            </a:br>
            <a:r>
              <a:rPr lang="en-US" sz="3200" b="1" dirty="0">
                <a:latin typeface="Arial" panose="020B0604020202020204" pitchFamily="34" charset="0"/>
                <a:cs typeface="Arial" panose="020B0604020202020204" pitchFamily="34" charset="0"/>
              </a:rPr>
              <a:t>Inclusivity Matters ~</a:t>
            </a:r>
          </a:p>
        </p:txBody>
      </p:sp>
      <p:cxnSp>
        <p:nvCxnSpPr>
          <p:cNvPr id="6" name="Straight Connector 5">
            <a:extLst>
              <a:ext uri="{FF2B5EF4-FFF2-40B4-BE49-F238E27FC236}">
                <a16:creationId xmlns:a16="http://schemas.microsoft.com/office/drawing/2014/main" id="{8643F558-8FB3-3AB4-1BCB-E3CC5C6E0802}"/>
              </a:ext>
            </a:extLst>
          </p:cNvPr>
          <p:cNvCxnSpPr>
            <a:cxnSpLocks/>
          </p:cNvCxnSpPr>
          <p:nvPr/>
        </p:nvCxnSpPr>
        <p:spPr>
          <a:xfrm>
            <a:off x="2325757" y="958805"/>
            <a:ext cx="2951639" cy="0"/>
          </a:xfrm>
          <a:prstGeom prst="line">
            <a:avLst/>
          </a:prstGeom>
          <a:ln w="22225">
            <a:solidFill>
              <a:srgbClr val="FFFFFF"/>
            </a:solidFill>
          </a:ln>
        </p:spPr>
        <p:style>
          <a:lnRef idx="1">
            <a:schemeClr val="accent2"/>
          </a:lnRef>
          <a:fillRef idx="0">
            <a:schemeClr val="accent2"/>
          </a:fillRef>
          <a:effectRef idx="0">
            <a:schemeClr val="accent2"/>
          </a:effectRef>
          <a:fontRef idx="minor">
            <a:schemeClr val="tx1"/>
          </a:fontRef>
        </p:style>
      </p:cxnSp>
      <p:sp>
        <p:nvSpPr>
          <p:cNvPr id="8" name="TextBox 7">
            <a:extLst>
              <a:ext uri="{FF2B5EF4-FFF2-40B4-BE49-F238E27FC236}">
                <a16:creationId xmlns:a16="http://schemas.microsoft.com/office/drawing/2014/main" id="{E40C271C-B57F-744C-D7E7-5C5A901E64EA}"/>
              </a:ext>
            </a:extLst>
          </p:cNvPr>
          <p:cNvSpPr txBox="1"/>
          <p:nvPr/>
        </p:nvSpPr>
        <p:spPr>
          <a:xfrm>
            <a:off x="666143" y="826389"/>
            <a:ext cx="2896305" cy="553998"/>
          </a:xfrm>
          <a:prstGeom prst="rect">
            <a:avLst/>
          </a:prstGeom>
          <a:noFill/>
        </p:spPr>
        <p:txBody>
          <a:bodyPr wrap="square" rtlCol="0">
            <a:spAutoFit/>
          </a:bodyPr>
          <a:lstStyle/>
          <a:p>
            <a:r>
              <a:rPr lang="en-IN" sz="1200" b="1" dirty="0">
                <a:solidFill>
                  <a:srgbClr val="FFFFFF"/>
                </a:solidFill>
                <a:effectLst/>
                <a:latin typeface="Montserrat" pitchFamily="2" charset="77"/>
              </a:rPr>
              <a:t>MISSION &amp; VISION</a:t>
            </a:r>
            <a:endParaRPr lang="en-IN" sz="1200" dirty="0">
              <a:effectLst/>
            </a:endParaRPr>
          </a:p>
          <a:p>
            <a:endParaRPr lang="en-US" dirty="0"/>
          </a:p>
        </p:txBody>
      </p:sp>
      <p:cxnSp>
        <p:nvCxnSpPr>
          <p:cNvPr id="10" name="Straight Connector 9">
            <a:extLst>
              <a:ext uri="{FF2B5EF4-FFF2-40B4-BE49-F238E27FC236}">
                <a16:creationId xmlns:a16="http://schemas.microsoft.com/office/drawing/2014/main" id="{2104BC0F-2658-6532-D8D3-A9787E80A6AE}"/>
              </a:ext>
            </a:extLst>
          </p:cNvPr>
          <p:cNvCxnSpPr>
            <a:cxnSpLocks/>
          </p:cNvCxnSpPr>
          <p:nvPr/>
        </p:nvCxnSpPr>
        <p:spPr>
          <a:xfrm>
            <a:off x="1476103" y="5883511"/>
            <a:ext cx="3801293" cy="0"/>
          </a:xfrm>
          <a:prstGeom prst="line">
            <a:avLst/>
          </a:prstGeom>
          <a:ln w="22225">
            <a:solidFill>
              <a:srgbClr val="FFFFFF"/>
            </a:solidFill>
          </a:ln>
        </p:spPr>
        <p:style>
          <a:lnRef idx="1">
            <a:schemeClr val="accent2"/>
          </a:lnRef>
          <a:fillRef idx="0">
            <a:schemeClr val="accent2"/>
          </a:fillRef>
          <a:effectRef idx="0">
            <a:schemeClr val="accent2"/>
          </a:effectRef>
          <a:fontRef idx="minor">
            <a:schemeClr val="tx1"/>
          </a:fontRef>
        </p:style>
      </p:cxnSp>
      <p:sp>
        <p:nvSpPr>
          <p:cNvPr id="11" name="TextBox 10">
            <a:extLst>
              <a:ext uri="{FF2B5EF4-FFF2-40B4-BE49-F238E27FC236}">
                <a16:creationId xmlns:a16="http://schemas.microsoft.com/office/drawing/2014/main" id="{8925DDE1-C982-2E7E-5CD3-D28F4A8FED06}"/>
              </a:ext>
            </a:extLst>
          </p:cNvPr>
          <p:cNvSpPr txBox="1"/>
          <p:nvPr/>
        </p:nvSpPr>
        <p:spPr>
          <a:xfrm>
            <a:off x="666143" y="5745011"/>
            <a:ext cx="1859282" cy="276999"/>
          </a:xfrm>
          <a:prstGeom prst="rect">
            <a:avLst/>
          </a:prstGeom>
          <a:noFill/>
        </p:spPr>
        <p:txBody>
          <a:bodyPr wrap="square" rtlCol="0">
            <a:spAutoFit/>
          </a:bodyPr>
          <a:lstStyle/>
          <a:p>
            <a:r>
              <a:rPr lang="en-IN" sz="1200" b="1" dirty="0">
                <a:solidFill>
                  <a:srgbClr val="FFFFFF"/>
                </a:solidFill>
                <a:effectLst/>
              </a:rPr>
              <a:t>ALTIUS</a:t>
            </a:r>
            <a:r>
              <a:rPr lang="en-IN" sz="1200" b="1" dirty="0">
                <a:solidFill>
                  <a:srgbClr val="FFFFFF"/>
                </a:solidFill>
                <a:effectLst/>
                <a:latin typeface="Montserrat" pitchFamily="2" charset="77"/>
              </a:rPr>
              <a:t> </a:t>
            </a:r>
            <a:endParaRPr lang="en-IN" sz="1200" dirty="0">
              <a:effectLst/>
            </a:endParaRPr>
          </a:p>
        </p:txBody>
      </p:sp>
      <p:cxnSp>
        <p:nvCxnSpPr>
          <p:cNvPr id="12" name="Straight Connector 11">
            <a:extLst>
              <a:ext uri="{FF2B5EF4-FFF2-40B4-BE49-F238E27FC236}">
                <a16:creationId xmlns:a16="http://schemas.microsoft.com/office/drawing/2014/main" id="{89B8C91B-76A4-B756-28CC-E2CF0B703E8E}"/>
              </a:ext>
            </a:extLst>
          </p:cNvPr>
          <p:cNvCxnSpPr/>
          <p:nvPr/>
        </p:nvCxnSpPr>
        <p:spPr>
          <a:xfrm>
            <a:off x="6239689" y="958805"/>
            <a:ext cx="3230881" cy="0"/>
          </a:xfrm>
          <a:prstGeom prst="line">
            <a:avLst/>
          </a:prstGeom>
          <a:ln w="22225">
            <a:solidFill>
              <a:schemeClr val="tx1">
                <a:lumMod val="50000"/>
                <a:lumOff val="50000"/>
              </a:schemeClr>
            </a:solidFill>
          </a:ln>
        </p:spPr>
        <p:style>
          <a:lnRef idx="1">
            <a:schemeClr val="accent2"/>
          </a:lnRef>
          <a:fillRef idx="0">
            <a:schemeClr val="accent2"/>
          </a:fillRef>
          <a:effectRef idx="0">
            <a:schemeClr val="accent2"/>
          </a:effectRef>
          <a:fontRef idx="minor">
            <a:schemeClr val="tx1"/>
          </a:fontRef>
        </p:style>
      </p:cxnSp>
      <p:cxnSp>
        <p:nvCxnSpPr>
          <p:cNvPr id="13" name="Straight Connector 12">
            <a:extLst>
              <a:ext uri="{FF2B5EF4-FFF2-40B4-BE49-F238E27FC236}">
                <a16:creationId xmlns:a16="http://schemas.microsoft.com/office/drawing/2014/main" id="{A4BB4503-47FD-A910-40F2-CFD49C830D19}"/>
              </a:ext>
            </a:extLst>
          </p:cNvPr>
          <p:cNvCxnSpPr/>
          <p:nvPr/>
        </p:nvCxnSpPr>
        <p:spPr>
          <a:xfrm>
            <a:off x="6239689" y="5883511"/>
            <a:ext cx="3230881" cy="0"/>
          </a:xfrm>
          <a:prstGeom prst="line">
            <a:avLst/>
          </a:prstGeom>
          <a:ln w="22225">
            <a:solidFill>
              <a:schemeClr val="tx1">
                <a:lumMod val="50000"/>
                <a:lumOff val="50000"/>
              </a:schemeClr>
            </a:solidFill>
          </a:ln>
        </p:spPr>
        <p:style>
          <a:lnRef idx="1">
            <a:schemeClr val="accent2"/>
          </a:lnRef>
          <a:fillRef idx="0">
            <a:schemeClr val="accent2"/>
          </a:fillRef>
          <a:effectRef idx="0">
            <a:schemeClr val="accent2"/>
          </a:effectRef>
          <a:fontRef idx="minor">
            <a:schemeClr val="tx1"/>
          </a:fontRef>
        </p:style>
      </p:cxnSp>
      <p:sp>
        <p:nvSpPr>
          <p:cNvPr id="14" name="TextBox 13">
            <a:extLst>
              <a:ext uri="{FF2B5EF4-FFF2-40B4-BE49-F238E27FC236}">
                <a16:creationId xmlns:a16="http://schemas.microsoft.com/office/drawing/2014/main" id="{771D5A36-3C00-CD79-8E42-9C6F7BFFEC35}"/>
              </a:ext>
            </a:extLst>
          </p:cNvPr>
          <p:cNvSpPr txBox="1"/>
          <p:nvPr/>
        </p:nvSpPr>
        <p:spPr>
          <a:xfrm>
            <a:off x="6692539" y="1462151"/>
            <a:ext cx="2919805" cy="369332"/>
          </a:xfrm>
          <a:prstGeom prst="rect">
            <a:avLst/>
          </a:prstGeom>
          <a:noFill/>
        </p:spPr>
        <p:txBody>
          <a:bodyPr wrap="square" rtlCol="0">
            <a:spAutoFit/>
          </a:bodyPr>
          <a:lstStyle/>
          <a:p>
            <a:r>
              <a:rPr lang="en-US" b="1" dirty="0">
                <a:solidFill>
                  <a:schemeClr val="accent1"/>
                </a:solidFill>
                <a:latin typeface="Arial" panose="020B0604020202020204" pitchFamily="34" charset="0"/>
                <a:cs typeface="Arial" panose="020B0604020202020204" pitchFamily="34" charset="0"/>
              </a:rPr>
              <a:t>Mission &amp; Vision</a:t>
            </a:r>
          </a:p>
        </p:txBody>
      </p:sp>
      <p:sp>
        <p:nvSpPr>
          <p:cNvPr id="15" name="TextBox 14">
            <a:extLst>
              <a:ext uri="{FF2B5EF4-FFF2-40B4-BE49-F238E27FC236}">
                <a16:creationId xmlns:a16="http://schemas.microsoft.com/office/drawing/2014/main" id="{00E0A4CF-E46A-394D-E50D-57359D2162F6}"/>
              </a:ext>
            </a:extLst>
          </p:cNvPr>
          <p:cNvSpPr txBox="1"/>
          <p:nvPr/>
        </p:nvSpPr>
        <p:spPr>
          <a:xfrm>
            <a:off x="6239689" y="1917974"/>
            <a:ext cx="3028538" cy="3477875"/>
          </a:xfrm>
          <a:prstGeom prst="rect">
            <a:avLst/>
          </a:prstGeom>
          <a:noFill/>
        </p:spPr>
        <p:txBody>
          <a:bodyPr wrap="square" rtlCol="0">
            <a:spAutoFit/>
          </a:bodyPr>
          <a:lstStyle/>
          <a:p>
            <a:pPr marL="171450" indent="-171450">
              <a:buFont typeface="Wingdings" pitchFamily="2" charset="2"/>
              <a:buChar char="Ø"/>
            </a:pPr>
            <a:r>
              <a:rPr lang="en-US" sz="1100" dirty="0">
                <a:solidFill>
                  <a:schemeClr val="tx1">
                    <a:lumMod val="50000"/>
                    <a:lumOff val="50000"/>
                  </a:schemeClr>
                </a:solidFill>
              </a:rPr>
              <a:t>Altius is a commitment to inclusivity and equality.</a:t>
            </a:r>
          </a:p>
          <a:p>
            <a:br>
              <a:rPr lang="en-US" sz="1100" b="0" dirty="0">
                <a:solidFill>
                  <a:schemeClr val="tx1">
                    <a:lumMod val="50000"/>
                    <a:lumOff val="50000"/>
                  </a:schemeClr>
                </a:solidFill>
                <a:effectLst/>
                <a:latin typeface="Sora"/>
              </a:rPr>
            </a:br>
            <a:r>
              <a:rPr lang="en-US" sz="1100" dirty="0">
                <a:solidFill>
                  <a:schemeClr val="tx1">
                    <a:lumMod val="50000"/>
                    <a:lumOff val="50000"/>
                  </a:schemeClr>
                </a:solidFill>
                <a:latin typeface="Sora"/>
              </a:rPr>
              <a:t>	</a:t>
            </a:r>
          </a:p>
          <a:p>
            <a:pPr marL="171450" indent="-171450">
              <a:buFont typeface="Wingdings" pitchFamily="2" charset="2"/>
              <a:buChar char="Ø"/>
            </a:pPr>
            <a:r>
              <a:rPr lang="en-IN" sz="1100" b="0" dirty="0">
                <a:solidFill>
                  <a:schemeClr val="tx1">
                    <a:lumMod val="50000"/>
                    <a:lumOff val="50000"/>
                  </a:schemeClr>
                </a:solidFill>
                <a:effectLst/>
                <a:latin typeface="Sora"/>
              </a:rPr>
              <a:t>Support organisations and communities that will have access to our platform.</a:t>
            </a:r>
            <a:br>
              <a:rPr lang="en-IN" sz="1100" b="0" dirty="0">
                <a:solidFill>
                  <a:schemeClr val="tx1">
                    <a:lumMod val="50000"/>
                    <a:lumOff val="50000"/>
                  </a:schemeClr>
                </a:solidFill>
                <a:effectLst/>
                <a:latin typeface="Sora"/>
              </a:rPr>
            </a:br>
            <a:endParaRPr lang="en-IN" sz="1100" dirty="0">
              <a:solidFill>
                <a:schemeClr val="tx1">
                  <a:lumMod val="50000"/>
                  <a:lumOff val="50000"/>
                </a:schemeClr>
              </a:solidFill>
              <a:latin typeface="Sora"/>
            </a:endParaRPr>
          </a:p>
          <a:p>
            <a:pPr marL="171450" indent="-171450">
              <a:buFont typeface="Wingdings" pitchFamily="2" charset="2"/>
              <a:buChar char="Ø"/>
            </a:pPr>
            <a:r>
              <a:rPr lang="en-IN" sz="1100" b="0" dirty="0">
                <a:solidFill>
                  <a:schemeClr val="tx1">
                    <a:lumMod val="50000"/>
                    <a:lumOff val="50000"/>
                  </a:schemeClr>
                </a:solidFill>
                <a:effectLst/>
                <a:latin typeface="Sora"/>
              </a:rPr>
              <a:t>Promote success stories of athletes and organisations.</a:t>
            </a:r>
          </a:p>
          <a:p>
            <a:endParaRPr lang="en-IN" sz="1100" b="0" dirty="0">
              <a:solidFill>
                <a:schemeClr val="tx1">
                  <a:lumMod val="50000"/>
                  <a:lumOff val="50000"/>
                </a:schemeClr>
              </a:solidFill>
              <a:effectLst/>
              <a:latin typeface="Sora"/>
            </a:endParaRPr>
          </a:p>
          <a:p>
            <a:pPr marL="171450" indent="-171450">
              <a:buFont typeface="Wingdings" pitchFamily="2" charset="2"/>
              <a:buChar char="Ø"/>
            </a:pPr>
            <a:r>
              <a:rPr lang="en-IN" sz="1100" b="0" dirty="0">
                <a:solidFill>
                  <a:schemeClr val="tx1">
                    <a:lumMod val="50000"/>
                    <a:lumOff val="50000"/>
                  </a:schemeClr>
                </a:solidFill>
                <a:effectLst/>
                <a:latin typeface="Sora"/>
              </a:rPr>
              <a:t>Expand our group of diverse narrators, program developers and researchers.</a:t>
            </a:r>
            <a:br>
              <a:rPr lang="en-IN" sz="1100" b="0" dirty="0">
                <a:solidFill>
                  <a:schemeClr val="tx1">
                    <a:lumMod val="50000"/>
                    <a:lumOff val="50000"/>
                  </a:schemeClr>
                </a:solidFill>
                <a:effectLst/>
                <a:latin typeface="Sora"/>
              </a:rPr>
            </a:br>
            <a:endParaRPr lang="en-IN" sz="1100" dirty="0">
              <a:solidFill>
                <a:schemeClr val="tx1">
                  <a:lumMod val="50000"/>
                  <a:lumOff val="50000"/>
                </a:schemeClr>
              </a:solidFill>
              <a:latin typeface="Sora"/>
            </a:endParaRPr>
          </a:p>
          <a:p>
            <a:pPr marL="171450" indent="-171450">
              <a:buFont typeface="Wingdings" pitchFamily="2" charset="2"/>
              <a:buChar char="Ø"/>
            </a:pPr>
            <a:r>
              <a:rPr lang="en-IN" sz="1100" b="0" dirty="0">
                <a:solidFill>
                  <a:schemeClr val="tx1">
                    <a:lumMod val="50000"/>
                    <a:lumOff val="50000"/>
                  </a:schemeClr>
                </a:solidFill>
                <a:effectLst/>
                <a:latin typeface="Sora"/>
              </a:rPr>
              <a:t>Seek diversity for our investors and collaborators.</a:t>
            </a:r>
            <a:br>
              <a:rPr lang="en-IN" sz="1100" b="0" dirty="0">
                <a:solidFill>
                  <a:schemeClr val="tx1">
                    <a:lumMod val="50000"/>
                    <a:lumOff val="50000"/>
                  </a:schemeClr>
                </a:solidFill>
                <a:effectLst/>
                <a:latin typeface="Sora"/>
              </a:rPr>
            </a:br>
            <a:endParaRPr lang="en-IN" sz="1100" dirty="0">
              <a:solidFill>
                <a:schemeClr val="tx1">
                  <a:lumMod val="50000"/>
                  <a:lumOff val="50000"/>
                </a:schemeClr>
              </a:solidFill>
              <a:latin typeface="Sora"/>
            </a:endParaRPr>
          </a:p>
          <a:p>
            <a:pPr marL="171450" indent="-171450">
              <a:buFont typeface="Wingdings" pitchFamily="2" charset="2"/>
              <a:buChar char="Ø"/>
            </a:pPr>
            <a:r>
              <a:rPr lang="en-IN" sz="1100" b="0" dirty="0">
                <a:solidFill>
                  <a:schemeClr val="tx1">
                    <a:lumMod val="50000"/>
                    <a:lumOff val="50000"/>
                  </a:schemeClr>
                </a:solidFill>
                <a:effectLst/>
                <a:latin typeface="Sora"/>
              </a:rPr>
              <a:t>Educate ourselves to support inclusivity, and empower ourselves with knowledge that embraces diversity with open arms.</a:t>
            </a:r>
          </a:p>
          <a:p>
            <a:pPr marL="171450" indent="-171450">
              <a:buFont typeface="Arial" panose="020B0604020202020204" pitchFamily="34" charset="0"/>
              <a:buChar char="•"/>
            </a:pPr>
            <a:endParaRPr lang="en-US" sz="1100" dirty="0">
              <a:solidFill>
                <a:schemeClr val="tx1">
                  <a:lumMod val="50000"/>
                  <a:lumOff val="50000"/>
                </a:schemeClr>
              </a:solidFill>
            </a:endParaRPr>
          </a:p>
        </p:txBody>
      </p:sp>
    </p:spTree>
    <p:extLst>
      <p:ext uri="{BB962C8B-B14F-4D97-AF65-F5344CB8AC3E}">
        <p14:creationId xmlns:p14="http://schemas.microsoft.com/office/powerpoint/2010/main" val="3711603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F45BF99-8F49-D3D1-992F-C997212EFFE3}"/>
              </a:ext>
            </a:extLst>
          </p:cNvPr>
          <p:cNvSpPr/>
          <p:nvPr/>
        </p:nvSpPr>
        <p:spPr>
          <a:xfrm>
            <a:off x="559769" y="525122"/>
            <a:ext cx="4939694" cy="5807755"/>
          </a:xfrm>
          <a:prstGeom prst="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p>
        </p:txBody>
      </p:sp>
      <p:sp>
        <p:nvSpPr>
          <p:cNvPr id="7" name="TextBox 6">
            <a:extLst>
              <a:ext uri="{FF2B5EF4-FFF2-40B4-BE49-F238E27FC236}">
                <a16:creationId xmlns:a16="http://schemas.microsoft.com/office/drawing/2014/main" id="{BFCB0F1C-5FAE-D83F-A414-EAC75B59DBAD}"/>
              </a:ext>
            </a:extLst>
          </p:cNvPr>
          <p:cNvSpPr txBox="1"/>
          <p:nvPr/>
        </p:nvSpPr>
        <p:spPr>
          <a:xfrm>
            <a:off x="1376759" y="2721113"/>
            <a:ext cx="3025187" cy="707886"/>
          </a:xfrm>
          <a:prstGeom prst="rect">
            <a:avLst/>
          </a:prstGeom>
          <a:noFill/>
        </p:spPr>
        <p:txBody>
          <a:bodyPr wrap="none" rtlCol="0">
            <a:spAutoFit/>
          </a:bodyPr>
          <a:lstStyle/>
          <a:p>
            <a:r>
              <a:rPr lang="en-US" sz="4000" dirty="0">
                <a:solidFill>
                  <a:srgbClr val="FFFFFF"/>
                </a:solidFill>
              </a:rPr>
              <a:t>Brand colors</a:t>
            </a:r>
          </a:p>
        </p:txBody>
      </p:sp>
      <p:sp>
        <p:nvSpPr>
          <p:cNvPr id="8" name="TextBox 7">
            <a:extLst>
              <a:ext uri="{FF2B5EF4-FFF2-40B4-BE49-F238E27FC236}">
                <a16:creationId xmlns:a16="http://schemas.microsoft.com/office/drawing/2014/main" id="{AF196B93-9275-7875-F01B-46FDA39765C9}"/>
              </a:ext>
            </a:extLst>
          </p:cNvPr>
          <p:cNvSpPr txBox="1"/>
          <p:nvPr/>
        </p:nvSpPr>
        <p:spPr>
          <a:xfrm>
            <a:off x="666143" y="826389"/>
            <a:ext cx="2896305" cy="553998"/>
          </a:xfrm>
          <a:prstGeom prst="rect">
            <a:avLst/>
          </a:prstGeom>
          <a:noFill/>
        </p:spPr>
        <p:txBody>
          <a:bodyPr wrap="square" rtlCol="0">
            <a:spAutoFit/>
          </a:bodyPr>
          <a:lstStyle/>
          <a:p>
            <a:r>
              <a:rPr lang="en-IN" sz="1200" b="1" dirty="0">
                <a:solidFill>
                  <a:srgbClr val="FFFFFF"/>
                </a:solidFill>
                <a:effectLst/>
                <a:latin typeface="Montserrat" pitchFamily="2" charset="77"/>
              </a:rPr>
              <a:t>BRAND GUIDELINES </a:t>
            </a:r>
            <a:endParaRPr lang="en-IN" sz="1200" dirty="0">
              <a:effectLst/>
            </a:endParaRPr>
          </a:p>
          <a:p>
            <a:endParaRPr lang="en-US" dirty="0"/>
          </a:p>
        </p:txBody>
      </p:sp>
      <p:cxnSp>
        <p:nvCxnSpPr>
          <p:cNvPr id="9" name="Straight Connector 8">
            <a:extLst>
              <a:ext uri="{FF2B5EF4-FFF2-40B4-BE49-F238E27FC236}">
                <a16:creationId xmlns:a16="http://schemas.microsoft.com/office/drawing/2014/main" id="{835FF9E4-CAB0-91C6-7B99-28D9BED34DE3}"/>
              </a:ext>
            </a:extLst>
          </p:cNvPr>
          <p:cNvCxnSpPr>
            <a:cxnSpLocks/>
          </p:cNvCxnSpPr>
          <p:nvPr/>
        </p:nvCxnSpPr>
        <p:spPr>
          <a:xfrm>
            <a:off x="2495006" y="958805"/>
            <a:ext cx="2782390" cy="0"/>
          </a:xfrm>
          <a:prstGeom prst="line">
            <a:avLst/>
          </a:prstGeom>
          <a:ln w="22225">
            <a:solidFill>
              <a:srgbClr val="FFFFFF"/>
            </a:solidFill>
          </a:ln>
        </p:spPr>
        <p:style>
          <a:lnRef idx="1">
            <a:schemeClr val="accent2"/>
          </a:lnRef>
          <a:fillRef idx="0">
            <a:schemeClr val="accent2"/>
          </a:fillRef>
          <a:effectRef idx="0">
            <a:schemeClr val="accent2"/>
          </a:effectRef>
          <a:fontRef idx="minor">
            <a:schemeClr val="tx1"/>
          </a:fontRef>
        </p:style>
      </p:cxnSp>
      <p:sp>
        <p:nvSpPr>
          <p:cNvPr id="10" name="TextBox 9">
            <a:extLst>
              <a:ext uri="{FF2B5EF4-FFF2-40B4-BE49-F238E27FC236}">
                <a16:creationId xmlns:a16="http://schemas.microsoft.com/office/drawing/2014/main" id="{8816A707-16AD-2E8F-DE5E-B931DB0290FC}"/>
              </a:ext>
            </a:extLst>
          </p:cNvPr>
          <p:cNvSpPr txBox="1"/>
          <p:nvPr/>
        </p:nvSpPr>
        <p:spPr>
          <a:xfrm>
            <a:off x="666143" y="5745011"/>
            <a:ext cx="1859282" cy="276999"/>
          </a:xfrm>
          <a:prstGeom prst="rect">
            <a:avLst/>
          </a:prstGeom>
          <a:noFill/>
        </p:spPr>
        <p:txBody>
          <a:bodyPr wrap="square" rtlCol="0">
            <a:spAutoFit/>
          </a:bodyPr>
          <a:lstStyle/>
          <a:p>
            <a:r>
              <a:rPr lang="en-IN" sz="1200" b="1" dirty="0">
                <a:solidFill>
                  <a:srgbClr val="FFFFFF"/>
                </a:solidFill>
                <a:effectLst/>
              </a:rPr>
              <a:t>ALTIUS</a:t>
            </a:r>
            <a:r>
              <a:rPr lang="en-IN" sz="1200" b="1" dirty="0">
                <a:solidFill>
                  <a:srgbClr val="FFFFFF"/>
                </a:solidFill>
                <a:effectLst/>
                <a:latin typeface="Montserrat" pitchFamily="2" charset="77"/>
              </a:rPr>
              <a:t> </a:t>
            </a:r>
            <a:endParaRPr lang="en-IN" sz="1200" dirty="0">
              <a:effectLst/>
            </a:endParaRPr>
          </a:p>
        </p:txBody>
      </p:sp>
      <p:cxnSp>
        <p:nvCxnSpPr>
          <p:cNvPr id="11" name="Straight Connector 10">
            <a:extLst>
              <a:ext uri="{FF2B5EF4-FFF2-40B4-BE49-F238E27FC236}">
                <a16:creationId xmlns:a16="http://schemas.microsoft.com/office/drawing/2014/main" id="{2E514C92-791E-F1F7-B763-2C6A16E3C67F}"/>
              </a:ext>
            </a:extLst>
          </p:cNvPr>
          <p:cNvCxnSpPr>
            <a:cxnSpLocks/>
          </p:cNvCxnSpPr>
          <p:nvPr/>
        </p:nvCxnSpPr>
        <p:spPr>
          <a:xfrm>
            <a:off x="1476103" y="5883511"/>
            <a:ext cx="3801293" cy="0"/>
          </a:xfrm>
          <a:prstGeom prst="line">
            <a:avLst/>
          </a:prstGeom>
          <a:ln w="22225">
            <a:solidFill>
              <a:srgbClr val="FFFFFF"/>
            </a:solidFill>
          </a:ln>
        </p:spPr>
        <p:style>
          <a:lnRef idx="1">
            <a:schemeClr val="accent2"/>
          </a:lnRef>
          <a:fillRef idx="0">
            <a:schemeClr val="accent2"/>
          </a:fillRef>
          <a:effectRef idx="0">
            <a:schemeClr val="accent2"/>
          </a:effectRef>
          <a:fontRef idx="minor">
            <a:schemeClr val="tx1"/>
          </a:fontRef>
        </p:style>
      </p:cxnSp>
      <p:cxnSp>
        <p:nvCxnSpPr>
          <p:cNvPr id="12" name="Straight Connector 11">
            <a:extLst>
              <a:ext uri="{FF2B5EF4-FFF2-40B4-BE49-F238E27FC236}">
                <a16:creationId xmlns:a16="http://schemas.microsoft.com/office/drawing/2014/main" id="{867F9BF7-A742-3CB7-195E-A6F9A549AE7D}"/>
              </a:ext>
            </a:extLst>
          </p:cNvPr>
          <p:cNvCxnSpPr/>
          <p:nvPr/>
        </p:nvCxnSpPr>
        <p:spPr>
          <a:xfrm>
            <a:off x="6239689" y="958805"/>
            <a:ext cx="3230881" cy="0"/>
          </a:xfrm>
          <a:prstGeom prst="line">
            <a:avLst/>
          </a:prstGeom>
          <a:ln w="22225">
            <a:solidFill>
              <a:schemeClr val="tx1">
                <a:lumMod val="50000"/>
                <a:lumOff val="50000"/>
              </a:schemeClr>
            </a:solidFill>
          </a:ln>
        </p:spPr>
        <p:style>
          <a:lnRef idx="1">
            <a:schemeClr val="accent2"/>
          </a:lnRef>
          <a:fillRef idx="0">
            <a:schemeClr val="accent2"/>
          </a:fillRef>
          <a:effectRef idx="0">
            <a:schemeClr val="accent2"/>
          </a:effectRef>
          <a:fontRef idx="minor">
            <a:schemeClr val="tx1"/>
          </a:fontRef>
        </p:style>
      </p:cxnSp>
      <p:sp>
        <p:nvSpPr>
          <p:cNvPr id="13" name="Oval 12">
            <a:extLst>
              <a:ext uri="{FF2B5EF4-FFF2-40B4-BE49-F238E27FC236}">
                <a16:creationId xmlns:a16="http://schemas.microsoft.com/office/drawing/2014/main" id="{CA44DFE0-FB95-F7F2-ABBA-C04890EF798C}"/>
              </a:ext>
            </a:extLst>
          </p:cNvPr>
          <p:cNvSpPr/>
          <p:nvPr/>
        </p:nvSpPr>
        <p:spPr>
          <a:xfrm>
            <a:off x="6239689" y="1224723"/>
            <a:ext cx="816764" cy="794986"/>
          </a:xfrm>
          <a:prstGeom prst="ellipse">
            <a:avLst/>
          </a:prstGeom>
          <a:solidFill>
            <a:schemeClr val="accent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7" name="Straight Connector 16">
            <a:extLst>
              <a:ext uri="{FF2B5EF4-FFF2-40B4-BE49-F238E27FC236}">
                <a16:creationId xmlns:a16="http://schemas.microsoft.com/office/drawing/2014/main" id="{89AC3FA0-1127-0615-1603-802D8A8DA481}"/>
              </a:ext>
            </a:extLst>
          </p:cNvPr>
          <p:cNvCxnSpPr>
            <a:cxnSpLocks/>
          </p:cNvCxnSpPr>
          <p:nvPr/>
        </p:nvCxnSpPr>
        <p:spPr>
          <a:xfrm>
            <a:off x="7195927" y="1622216"/>
            <a:ext cx="496957"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CF425029-B329-1596-5903-24CD9E58050C}"/>
              </a:ext>
            </a:extLst>
          </p:cNvPr>
          <p:cNvSpPr/>
          <p:nvPr/>
        </p:nvSpPr>
        <p:spPr>
          <a:xfrm>
            <a:off x="6237655" y="2852139"/>
            <a:ext cx="816764" cy="794986"/>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Connector 20">
            <a:extLst>
              <a:ext uri="{FF2B5EF4-FFF2-40B4-BE49-F238E27FC236}">
                <a16:creationId xmlns:a16="http://schemas.microsoft.com/office/drawing/2014/main" id="{82FB4138-B5CA-DC50-5422-29E4AE3DA55A}"/>
              </a:ext>
            </a:extLst>
          </p:cNvPr>
          <p:cNvCxnSpPr>
            <a:cxnSpLocks/>
          </p:cNvCxnSpPr>
          <p:nvPr/>
        </p:nvCxnSpPr>
        <p:spPr>
          <a:xfrm>
            <a:off x="7195927" y="3249632"/>
            <a:ext cx="496957" cy="0"/>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8CD9280D-0A2F-1359-6256-F4585C784AF0}"/>
              </a:ext>
            </a:extLst>
          </p:cNvPr>
          <p:cNvSpPr/>
          <p:nvPr/>
        </p:nvSpPr>
        <p:spPr>
          <a:xfrm>
            <a:off x="6237655" y="4370371"/>
            <a:ext cx="816764" cy="794986"/>
          </a:xfrm>
          <a:prstGeom prst="ellipse">
            <a:avLst/>
          </a:prstGeom>
          <a:solidFill>
            <a:srgbClr val="FFFFFF"/>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6" name="Straight Connector 25">
            <a:extLst>
              <a:ext uri="{FF2B5EF4-FFF2-40B4-BE49-F238E27FC236}">
                <a16:creationId xmlns:a16="http://schemas.microsoft.com/office/drawing/2014/main" id="{298DD612-CA0A-9E4F-ACC2-05812BCD2099}"/>
              </a:ext>
            </a:extLst>
          </p:cNvPr>
          <p:cNvCxnSpPr/>
          <p:nvPr/>
        </p:nvCxnSpPr>
        <p:spPr>
          <a:xfrm>
            <a:off x="6239689" y="5883511"/>
            <a:ext cx="3230881" cy="0"/>
          </a:xfrm>
          <a:prstGeom prst="line">
            <a:avLst/>
          </a:prstGeom>
          <a:ln w="22225">
            <a:solidFill>
              <a:schemeClr val="tx1">
                <a:lumMod val="50000"/>
                <a:lumOff val="50000"/>
              </a:schemeClr>
            </a:solidFill>
          </a:ln>
        </p:spPr>
        <p:style>
          <a:lnRef idx="1">
            <a:schemeClr val="accent2"/>
          </a:lnRef>
          <a:fillRef idx="0">
            <a:schemeClr val="accent2"/>
          </a:fillRef>
          <a:effectRef idx="0">
            <a:schemeClr val="accent2"/>
          </a:effectRef>
          <a:fontRef idx="minor">
            <a:schemeClr val="tx1"/>
          </a:fontRef>
        </p:style>
      </p:cxnSp>
      <p:cxnSp>
        <p:nvCxnSpPr>
          <p:cNvPr id="27" name="Straight Connector 26">
            <a:extLst>
              <a:ext uri="{FF2B5EF4-FFF2-40B4-BE49-F238E27FC236}">
                <a16:creationId xmlns:a16="http://schemas.microsoft.com/office/drawing/2014/main" id="{EB808FFC-770C-9CA9-B6F3-B942A72C0585}"/>
              </a:ext>
            </a:extLst>
          </p:cNvPr>
          <p:cNvCxnSpPr>
            <a:cxnSpLocks/>
          </p:cNvCxnSpPr>
          <p:nvPr/>
        </p:nvCxnSpPr>
        <p:spPr>
          <a:xfrm>
            <a:off x="7195928" y="4767864"/>
            <a:ext cx="496957" cy="0"/>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CD131E1F-4D8A-3C43-4E91-4D6941A57302}"/>
              </a:ext>
            </a:extLst>
          </p:cNvPr>
          <p:cNvSpPr txBox="1"/>
          <p:nvPr/>
        </p:nvSpPr>
        <p:spPr>
          <a:xfrm>
            <a:off x="7792611" y="1335100"/>
            <a:ext cx="1394934" cy="984885"/>
          </a:xfrm>
          <a:prstGeom prst="rect">
            <a:avLst/>
          </a:prstGeom>
          <a:noFill/>
        </p:spPr>
        <p:txBody>
          <a:bodyPr wrap="none" rtlCol="0">
            <a:spAutoFit/>
          </a:bodyPr>
          <a:lstStyle/>
          <a:p>
            <a:r>
              <a:rPr lang="en-US" sz="1100" dirty="0"/>
              <a:t>YELLOW GREEN</a:t>
            </a:r>
            <a:br>
              <a:rPr lang="en-US" sz="1100" dirty="0"/>
            </a:br>
            <a:br>
              <a:rPr lang="en-US" sz="1400" dirty="0">
                <a:solidFill>
                  <a:srgbClr val="FF0000"/>
                </a:solidFill>
              </a:rPr>
            </a:br>
            <a:r>
              <a:rPr lang="en-US" sz="1100" dirty="0"/>
              <a:t>RGB </a:t>
            </a:r>
            <a:r>
              <a:rPr lang="en-IN" sz="1100" b="0" i="0" u="none" strike="noStrike" dirty="0">
                <a:effectLst/>
                <a:latin typeface="Consolas" panose="020B0609020204030204" pitchFamily="49" charset="0"/>
              </a:rPr>
              <a:t>144/194/38</a:t>
            </a:r>
            <a:br>
              <a:rPr lang="en-US" dirty="0"/>
            </a:br>
            <a:r>
              <a:rPr lang="en-US" sz="1100" dirty="0"/>
              <a:t>CMYK </a:t>
            </a:r>
            <a:r>
              <a:rPr lang="en-IN" sz="1100" b="0" i="0" u="none" strike="noStrike" dirty="0">
                <a:effectLst/>
                <a:latin typeface="Verdana" panose="020B0604030504040204" pitchFamily="34" charset="0"/>
              </a:rPr>
              <a:t>26/0/80/24</a:t>
            </a:r>
            <a:br>
              <a:rPr lang="en-US" dirty="0"/>
            </a:br>
            <a:r>
              <a:rPr lang="en-US" sz="1100" dirty="0"/>
              <a:t>HEX #90c226</a:t>
            </a:r>
            <a:endParaRPr lang="en-US" dirty="0"/>
          </a:p>
        </p:txBody>
      </p:sp>
      <p:sp>
        <p:nvSpPr>
          <p:cNvPr id="3" name="TextBox 2">
            <a:extLst>
              <a:ext uri="{FF2B5EF4-FFF2-40B4-BE49-F238E27FC236}">
                <a16:creationId xmlns:a16="http://schemas.microsoft.com/office/drawing/2014/main" id="{F79BDEC6-D8D1-79D0-19A5-C9F129DA2EF3}"/>
              </a:ext>
            </a:extLst>
          </p:cNvPr>
          <p:cNvSpPr txBox="1"/>
          <p:nvPr/>
        </p:nvSpPr>
        <p:spPr>
          <a:xfrm>
            <a:off x="7832360" y="2873266"/>
            <a:ext cx="1332416" cy="984885"/>
          </a:xfrm>
          <a:prstGeom prst="rect">
            <a:avLst/>
          </a:prstGeom>
          <a:noFill/>
        </p:spPr>
        <p:txBody>
          <a:bodyPr wrap="none" rtlCol="0">
            <a:spAutoFit/>
          </a:bodyPr>
          <a:lstStyle/>
          <a:p>
            <a:r>
              <a:rPr lang="en-US" sz="1100" dirty="0"/>
              <a:t>DARK GREY</a:t>
            </a:r>
            <a:br>
              <a:rPr lang="en-US" sz="1100" dirty="0"/>
            </a:br>
            <a:br>
              <a:rPr lang="en-US" sz="1400" dirty="0">
                <a:solidFill>
                  <a:srgbClr val="FF0000"/>
                </a:solidFill>
              </a:rPr>
            </a:br>
            <a:r>
              <a:rPr lang="en-US" sz="1100" dirty="0"/>
              <a:t>RGB </a:t>
            </a:r>
            <a:r>
              <a:rPr lang="en-IN" sz="1100" b="0" i="0" u="none" strike="noStrike" dirty="0">
                <a:effectLst/>
                <a:latin typeface="Consolas" panose="020B0609020204030204" pitchFamily="49" charset="0"/>
              </a:rPr>
              <a:t>127/127/127</a:t>
            </a:r>
            <a:br>
              <a:rPr lang="en-US" dirty="0"/>
            </a:br>
            <a:r>
              <a:rPr lang="en-US" sz="1100" dirty="0"/>
              <a:t>CMYK </a:t>
            </a:r>
            <a:r>
              <a:rPr lang="en-IN" sz="1100" b="0" i="0" u="none" strike="noStrike" dirty="0">
                <a:effectLst/>
                <a:latin typeface="Verdana" panose="020B0604030504040204" pitchFamily="34" charset="0"/>
              </a:rPr>
              <a:t>0/0/0/50</a:t>
            </a:r>
            <a:br>
              <a:rPr lang="en-US" dirty="0"/>
            </a:br>
            <a:r>
              <a:rPr lang="en-US" sz="1100" dirty="0"/>
              <a:t>HEX #7f7f7f</a:t>
            </a:r>
            <a:endParaRPr lang="en-US" dirty="0"/>
          </a:p>
        </p:txBody>
      </p:sp>
      <p:sp>
        <p:nvSpPr>
          <p:cNvPr id="4" name="TextBox 3">
            <a:extLst>
              <a:ext uri="{FF2B5EF4-FFF2-40B4-BE49-F238E27FC236}">
                <a16:creationId xmlns:a16="http://schemas.microsoft.com/office/drawing/2014/main" id="{02F18197-6C46-019F-682D-3438444FBADD}"/>
              </a:ext>
            </a:extLst>
          </p:cNvPr>
          <p:cNvSpPr txBox="1"/>
          <p:nvPr/>
        </p:nvSpPr>
        <p:spPr>
          <a:xfrm>
            <a:off x="7832360" y="4483901"/>
            <a:ext cx="1332416" cy="984885"/>
          </a:xfrm>
          <a:prstGeom prst="rect">
            <a:avLst/>
          </a:prstGeom>
          <a:noFill/>
        </p:spPr>
        <p:txBody>
          <a:bodyPr wrap="none" rtlCol="0">
            <a:spAutoFit/>
          </a:bodyPr>
          <a:lstStyle/>
          <a:p>
            <a:r>
              <a:rPr lang="en-US" sz="1100" dirty="0"/>
              <a:t>WHITE</a:t>
            </a:r>
            <a:br>
              <a:rPr lang="en-US" sz="1100" dirty="0"/>
            </a:br>
            <a:br>
              <a:rPr lang="en-US" sz="1400" dirty="0">
                <a:solidFill>
                  <a:srgbClr val="FF0000"/>
                </a:solidFill>
              </a:rPr>
            </a:br>
            <a:r>
              <a:rPr lang="en-US" sz="1100" dirty="0"/>
              <a:t>RGB </a:t>
            </a:r>
            <a:r>
              <a:rPr lang="en-IN" sz="1100" b="0" i="0" u="none" strike="noStrike" dirty="0">
                <a:effectLst/>
                <a:latin typeface="Consolas" panose="020B0609020204030204" pitchFamily="49" charset="0"/>
              </a:rPr>
              <a:t>255/255/255</a:t>
            </a:r>
            <a:br>
              <a:rPr lang="en-US" dirty="0"/>
            </a:br>
            <a:r>
              <a:rPr lang="en-US" sz="1100" dirty="0"/>
              <a:t>CMYK </a:t>
            </a:r>
            <a:r>
              <a:rPr lang="en-IN" sz="1100" b="0" i="0" u="none" strike="noStrike" dirty="0">
                <a:effectLst/>
                <a:latin typeface="Verdana" panose="020B0604030504040204" pitchFamily="34" charset="0"/>
              </a:rPr>
              <a:t>0/0/0/0</a:t>
            </a:r>
            <a:br>
              <a:rPr lang="en-US" dirty="0"/>
            </a:br>
            <a:r>
              <a:rPr lang="en-US" sz="1100" dirty="0"/>
              <a:t>HEX #FFFFFF</a:t>
            </a:r>
            <a:endParaRPr lang="en-US" dirty="0"/>
          </a:p>
        </p:txBody>
      </p:sp>
    </p:spTree>
    <p:extLst>
      <p:ext uri="{BB962C8B-B14F-4D97-AF65-F5344CB8AC3E}">
        <p14:creationId xmlns:p14="http://schemas.microsoft.com/office/powerpoint/2010/main" val="21995644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658DD8B-B7B3-4EBD-E841-5E2750FE5A1E}"/>
              </a:ext>
            </a:extLst>
          </p:cNvPr>
          <p:cNvSpPr/>
          <p:nvPr/>
        </p:nvSpPr>
        <p:spPr>
          <a:xfrm>
            <a:off x="559769" y="525122"/>
            <a:ext cx="4939694" cy="580775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p>
        </p:txBody>
      </p:sp>
      <p:sp>
        <p:nvSpPr>
          <p:cNvPr id="7" name="TextBox 6">
            <a:extLst>
              <a:ext uri="{FF2B5EF4-FFF2-40B4-BE49-F238E27FC236}">
                <a16:creationId xmlns:a16="http://schemas.microsoft.com/office/drawing/2014/main" id="{C780F9EF-191C-B840-66CC-BB9A451E78B3}"/>
              </a:ext>
            </a:extLst>
          </p:cNvPr>
          <p:cNvSpPr txBox="1"/>
          <p:nvPr/>
        </p:nvSpPr>
        <p:spPr>
          <a:xfrm>
            <a:off x="666143" y="826389"/>
            <a:ext cx="2896305" cy="553998"/>
          </a:xfrm>
          <a:prstGeom prst="rect">
            <a:avLst/>
          </a:prstGeom>
          <a:noFill/>
        </p:spPr>
        <p:txBody>
          <a:bodyPr wrap="square" rtlCol="0">
            <a:spAutoFit/>
          </a:bodyPr>
          <a:lstStyle/>
          <a:p>
            <a:r>
              <a:rPr lang="en-IN" sz="1200" b="1" dirty="0">
                <a:solidFill>
                  <a:srgbClr val="FFFFFF"/>
                </a:solidFill>
                <a:effectLst/>
                <a:latin typeface="Montserrat" pitchFamily="2" charset="77"/>
              </a:rPr>
              <a:t>BRAND GUIDELINES </a:t>
            </a:r>
            <a:endParaRPr lang="en-IN" sz="1200" dirty="0">
              <a:effectLst/>
            </a:endParaRPr>
          </a:p>
          <a:p>
            <a:endParaRPr lang="en-US" dirty="0"/>
          </a:p>
        </p:txBody>
      </p:sp>
      <p:cxnSp>
        <p:nvCxnSpPr>
          <p:cNvPr id="8" name="Straight Connector 7">
            <a:extLst>
              <a:ext uri="{FF2B5EF4-FFF2-40B4-BE49-F238E27FC236}">
                <a16:creationId xmlns:a16="http://schemas.microsoft.com/office/drawing/2014/main" id="{A655CF00-2113-BFFF-EAE3-CDC14935C646}"/>
              </a:ext>
            </a:extLst>
          </p:cNvPr>
          <p:cNvCxnSpPr>
            <a:cxnSpLocks/>
          </p:cNvCxnSpPr>
          <p:nvPr/>
        </p:nvCxnSpPr>
        <p:spPr>
          <a:xfrm>
            <a:off x="2495006" y="958805"/>
            <a:ext cx="2782390" cy="0"/>
          </a:xfrm>
          <a:prstGeom prst="line">
            <a:avLst/>
          </a:prstGeom>
          <a:ln w="22225">
            <a:solidFill>
              <a:srgbClr val="FFFFFF"/>
            </a:solidFill>
          </a:ln>
        </p:spPr>
        <p:style>
          <a:lnRef idx="1">
            <a:schemeClr val="accent2"/>
          </a:lnRef>
          <a:fillRef idx="0">
            <a:schemeClr val="accent2"/>
          </a:fillRef>
          <a:effectRef idx="0">
            <a:schemeClr val="accent2"/>
          </a:effectRef>
          <a:fontRef idx="minor">
            <a:schemeClr val="tx1"/>
          </a:fontRef>
        </p:style>
      </p:cxnSp>
      <p:cxnSp>
        <p:nvCxnSpPr>
          <p:cNvPr id="9" name="Straight Connector 8">
            <a:extLst>
              <a:ext uri="{FF2B5EF4-FFF2-40B4-BE49-F238E27FC236}">
                <a16:creationId xmlns:a16="http://schemas.microsoft.com/office/drawing/2014/main" id="{C7106495-8934-0251-3237-CF2414A084B3}"/>
              </a:ext>
            </a:extLst>
          </p:cNvPr>
          <p:cNvCxnSpPr>
            <a:cxnSpLocks/>
          </p:cNvCxnSpPr>
          <p:nvPr/>
        </p:nvCxnSpPr>
        <p:spPr>
          <a:xfrm>
            <a:off x="1476103" y="5883511"/>
            <a:ext cx="3801293" cy="0"/>
          </a:xfrm>
          <a:prstGeom prst="line">
            <a:avLst/>
          </a:prstGeom>
          <a:ln w="22225">
            <a:solidFill>
              <a:srgbClr val="FFFFFF"/>
            </a:solidFill>
          </a:ln>
        </p:spPr>
        <p:style>
          <a:lnRef idx="1">
            <a:schemeClr val="accent2"/>
          </a:lnRef>
          <a:fillRef idx="0">
            <a:schemeClr val="accent2"/>
          </a:fillRef>
          <a:effectRef idx="0">
            <a:schemeClr val="accent2"/>
          </a:effectRef>
          <a:fontRef idx="minor">
            <a:schemeClr val="tx1"/>
          </a:fontRef>
        </p:style>
      </p:cxnSp>
      <p:sp>
        <p:nvSpPr>
          <p:cNvPr id="10" name="TextBox 9">
            <a:extLst>
              <a:ext uri="{FF2B5EF4-FFF2-40B4-BE49-F238E27FC236}">
                <a16:creationId xmlns:a16="http://schemas.microsoft.com/office/drawing/2014/main" id="{CA9AB534-C7CF-84C6-7624-07E6CF412FD0}"/>
              </a:ext>
            </a:extLst>
          </p:cNvPr>
          <p:cNvSpPr txBox="1"/>
          <p:nvPr/>
        </p:nvSpPr>
        <p:spPr>
          <a:xfrm>
            <a:off x="666143" y="5745011"/>
            <a:ext cx="1859282" cy="276999"/>
          </a:xfrm>
          <a:prstGeom prst="rect">
            <a:avLst/>
          </a:prstGeom>
          <a:noFill/>
        </p:spPr>
        <p:txBody>
          <a:bodyPr wrap="square" rtlCol="0">
            <a:spAutoFit/>
          </a:bodyPr>
          <a:lstStyle/>
          <a:p>
            <a:r>
              <a:rPr lang="en-IN" sz="1200" b="1" dirty="0">
                <a:solidFill>
                  <a:srgbClr val="FFFFFF"/>
                </a:solidFill>
                <a:effectLst/>
              </a:rPr>
              <a:t>ALTIUS</a:t>
            </a:r>
            <a:r>
              <a:rPr lang="en-IN" sz="1200" b="1" dirty="0">
                <a:solidFill>
                  <a:srgbClr val="FFFFFF"/>
                </a:solidFill>
                <a:effectLst/>
                <a:latin typeface="Montserrat" pitchFamily="2" charset="77"/>
              </a:rPr>
              <a:t> </a:t>
            </a:r>
            <a:endParaRPr lang="en-IN" sz="1200" dirty="0">
              <a:effectLst/>
            </a:endParaRPr>
          </a:p>
        </p:txBody>
      </p:sp>
      <p:cxnSp>
        <p:nvCxnSpPr>
          <p:cNvPr id="11" name="Straight Connector 10">
            <a:extLst>
              <a:ext uri="{FF2B5EF4-FFF2-40B4-BE49-F238E27FC236}">
                <a16:creationId xmlns:a16="http://schemas.microsoft.com/office/drawing/2014/main" id="{688CC809-5673-F275-8F38-846E877B0355}"/>
              </a:ext>
            </a:extLst>
          </p:cNvPr>
          <p:cNvCxnSpPr/>
          <p:nvPr/>
        </p:nvCxnSpPr>
        <p:spPr>
          <a:xfrm>
            <a:off x="6239689" y="958805"/>
            <a:ext cx="3230881" cy="0"/>
          </a:xfrm>
          <a:prstGeom prst="line">
            <a:avLst/>
          </a:prstGeom>
          <a:ln w="22225">
            <a:solidFill>
              <a:schemeClr val="tx1">
                <a:lumMod val="50000"/>
                <a:lumOff val="50000"/>
              </a:schemeClr>
            </a:solidFill>
          </a:ln>
        </p:spPr>
        <p:style>
          <a:lnRef idx="1">
            <a:schemeClr val="accent2"/>
          </a:lnRef>
          <a:fillRef idx="0">
            <a:schemeClr val="accent2"/>
          </a:fillRef>
          <a:effectRef idx="0">
            <a:schemeClr val="accent2"/>
          </a:effectRef>
          <a:fontRef idx="minor">
            <a:schemeClr val="tx1"/>
          </a:fontRef>
        </p:style>
      </p:cxnSp>
      <p:cxnSp>
        <p:nvCxnSpPr>
          <p:cNvPr id="12" name="Straight Connector 11">
            <a:extLst>
              <a:ext uri="{FF2B5EF4-FFF2-40B4-BE49-F238E27FC236}">
                <a16:creationId xmlns:a16="http://schemas.microsoft.com/office/drawing/2014/main" id="{452F92C0-82BD-61F0-4285-8EC3AC6001B2}"/>
              </a:ext>
            </a:extLst>
          </p:cNvPr>
          <p:cNvCxnSpPr/>
          <p:nvPr/>
        </p:nvCxnSpPr>
        <p:spPr>
          <a:xfrm>
            <a:off x="6239689" y="5883511"/>
            <a:ext cx="3230881" cy="0"/>
          </a:xfrm>
          <a:prstGeom prst="line">
            <a:avLst/>
          </a:prstGeom>
          <a:ln w="22225">
            <a:solidFill>
              <a:schemeClr val="tx1">
                <a:lumMod val="50000"/>
                <a:lumOff val="50000"/>
              </a:schemeClr>
            </a:solidFill>
          </a:ln>
        </p:spPr>
        <p:style>
          <a:lnRef idx="1">
            <a:schemeClr val="accent2"/>
          </a:lnRef>
          <a:fillRef idx="0">
            <a:schemeClr val="accent2"/>
          </a:fillRef>
          <a:effectRef idx="0">
            <a:schemeClr val="accent2"/>
          </a:effectRef>
          <a:fontRef idx="minor">
            <a:schemeClr val="tx1"/>
          </a:fontRef>
        </p:style>
      </p:cxnSp>
      <p:sp>
        <p:nvSpPr>
          <p:cNvPr id="13" name="TextBox 12">
            <a:extLst>
              <a:ext uri="{FF2B5EF4-FFF2-40B4-BE49-F238E27FC236}">
                <a16:creationId xmlns:a16="http://schemas.microsoft.com/office/drawing/2014/main" id="{1B4013BF-8D7C-4B6C-DBF0-D6342C302782}"/>
              </a:ext>
            </a:extLst>
          </p:cNvPr>
          <p:cNvSpPr txBox="1"/>
          <p:nvPr/>
        </p:nvSpPr>
        <p:spPr>
          <a:xfrm>
            <a:off x="1637953" y="2721113"/>
            <a:ext cx="2783326" cy="707886"/>
          </a:xfrm>
          <a:prstGeom prst="rect">
            <a:avLst/>
          </a:prstGeom>
          <a:noFill/>
        </p:spPr>
        <p:txBody>
          <a:bodyPr wrap="none" rtlCol="0">
            <a:spAutoFit/>
          </a:bodyPr>
          <a:lstStyle/>
          <a:p>
            <a:r>
              <a:rPr lang="en-US" sz="4000" dirty="0">
                <a:solidFill>
                  <a:srgbClr val="FFFFFF"/>
                </a:solidFill>
              </a:rPr>
              <a:t>Typography</a:t>
            </a:r>
          </a:p>
        </p:txBody>
      </p:sp>
      <p:sp>
        <p:nvSpPr>
          <p:cNvPr id="14" name="TextBox 13">
            <a:extLst>
              <a:ext uri="{FF2B5EF4-FFF2-40B4-BE49-F238E27FC236}">
                <a16:creationId xmlns:a16="http://schemas.microsoft.com/office/drawing/2014/main" id="{27CB4DBD-E8D8-AC5E-63AB-91F1F7753E61}"/>
              </a:ext>
            </a:extLst>
          </p:cNvPr>
          <p:cNvSpPr txBox="1"/>
          <p:nvPr/>
        </p:nvSpPr>
        <p:spPr>
          <a:xfrm>
            <a:off x="6334540" y="1306439"/>
            <a:ext cx="3910620" cy="523220"/>
          </a:xfrm>
          <a:prstGeom prst="rect">
            <a:avLst/>
          </a:prstGeom>
          <a:noFill/>
        </p:spPr>
        <p:txBody>
          <a:bodyPr wrap="square" rtlCol="0">
            <a:spAutoFit/>
          </a:bodyPr>
          <a:lstStyle/>
          <a:p>
            <a:r>
              <a:rPr lang="en-US" sz="2800" b="1" dirty="0">
                <a:solidFill>
                  <a:schemeClr val="accent1"/>
                </a:solidFill>
              </a:rPr>
              <a:t>TREBUCHET (MS)</a:t>
            </a:r>
          </a:p>
        </p:txBody>
      </p:sp>
      <p:sp>
        <p:nvSpPr>
          <p:cNvPr id="16" name="TextBox 15">
            <a:extLst>
              <a:ext uri="{FF2B5EF4-FFF2-40B4-BE49-F238E27FC236}">
                <a16:creationId xmlns:a16="http://schemas.microsoft.com/office/drawing/2014/main" id="{E84C3E0E-9413-813F-74C6-03D48EE203EE}"/>
              </a:ext>
            </a:extLst>
          </p:cNvPr>
          <p:cNvSpPr txBox="1"/>
          <p:nvPr/>
        </p:nvSpPr>
        <p:spPr>
          <a:xfrm>
            <a:off x="6577619" y="2333091"/>
            <a:ext cx="2802835" cy="3046988"/>
          </a:xfrm>
          <a:prstGeom prst="rect">
            <a:avLst/>
          </a:prstGeom>
          <a:noFill/>
        </p:spPr>
        <p:txBody>
          <a:bodyPr wrap="square">
            <a:spAutoFit/>
          </a:bodyPr>
          <a:lstStyle/>
          <a:p>
            <a:r>
              <a:rPr lang="en-IN" sz="3200" b="0" dirty="0">
                <a:solidFill>
                  <a:schemeClr val="accent1"/>
                </a:solidFill>
                <a:effectLst/>
                <a:latin typeface="Sora"/>
              </a:rPr>
              <a:t>Extralight</a:t>
            </a:r>
            <a:r>
              <a:rPr lang="en-IN" sz="3200" b="0" dirty="0">
                <a:solidFill>
                  <a:srgbClr val="009649"/>
                </a:solidFill>
                <a:effectLst/>
                <a:latin typeface="Sora"/>
              </a:rPr>
              <a:t> </a:t>
            </a:r>
            <a:endParaRPr lang="en-IN" sz="3200" dirty="0"/>
          </a:p>
          <a:p>
            <a:r>
              <a:rPr lang="en-IN" sz="3200" b="0" dirty="0">
                <a:solidFill>
                  <a:schemeClr val="accent1"/>
                </a:solidFill>
                <a:effectLst/>
                <a:latin typeface="Sora"/>
              </a:rPr>
              <a:t>Light</a:t>
            </a:r>
            <a:r>
              <a:rPr lang="en-IN" sz="3200" b="0" dirty="0">
                <a:solidFill>
                  <a:srgbClr val="009649"/>
                </a:solidFill>
                <a:effectLst/>
                <a:latin typeface="Sora"/>
              </a:rPr>
              <a:t> </a:t>
            </a:r>
            <a:endParaRPr lang="en-IN" sz="3200" dirty="0"/>
          </a:p>
          <a:p>
            <a:r>
              <a:rPr lang="en-IN" sz="3200" dirty="0">
                <a:solidFill>
                  <a:schemeClr val="tx1">
                    <a:lumMod val="50000"/>
                    <a:lumOff val="50000"/>
                  </a:schemeClr>
                </a:solidFill>
                <a:effectLst/>
                <a:latin typeface="Sora"/>
              </a:rPr>
              <a:t>Regular</a:t>
            </a:r>
            <a:r>
              <a:rPr lang="en-IN" sz="3200" dirty="0">
                <a:solidFill>
                  <a:srgbClr val="475668"/>
                </a:solidFill>
                <a:effectLst/>
                <a:latin typeface="Sora"/>
              </a:rPr>
              <a:t> </a:t>
            </a:r>
            <a:endParaRPr lang="en-IN" sz="3200" dirty="0"/>
          </a:p>
          <a:p>
            <a:r>
              <a:rPr lang="en-IN" sz="3200" b="0" dirty="0">
                <a:solidFill>
                  <a:schemeClr val="tx1">
                    <a:lumMod val="50000"/>
                    <a:lumOff val="50000"/>
                  </a:schemeClr>
                </a:solidFill>
                <a:effectLst/>
                <a:latin typeface="Sora"/>
              </a:rPr>
              <a:t>Medium</a:t>
            </a:r>
            <a:r>
              <a:rPr lang="en-IN" sz="3200" b="0" dirty="0">
                <a:solidFill>
                  <a:srgbClr val="475668"/>
                </a:solidFill>
                <a:effectLst/>
                <a:latin typeface="Sora"/>
              </a:rPr>
              <a:t> </a:t>
            </a:r>
            <a:endParaRPr lang="en-IN" sz="3200" dirty="0"/>
          </a:p>
          <a:p>
            <a:r>
              <a:rPr lang="en-IN" sz="3200" b="1" dirty="0">
                <a:solidFill>
                  <a:schemeClr val="accent1"/>
                </a:solidFill>
                <a:effectLst/>
                <a:latin typeface="Sora"/>
              </a:rPr>
              <a:t>Bold</a:t>
            </a:r>
            <a:r>
              <a:rPr lang="en-IN" sz="3200" b="1" dirty="0">
                <a:solidFill>
                  <a:srgbClr val="009649"/>
                </a:solidFill>
                <a:effectLst/>
                <a:latin typeface="Sora"/>
              </a:rPr>
              <a:t> </a:t>
            </a:r>
            <a:endParaRPr lang="en-IN" sz="3200" dirty="0"/>
          </a:p>
          <a:p>
            <a:r>
              <a:rPr lang="en-IN" sz="3200" b="1" dirty="0">
                <a:solidFill>
                  <a:schemeClr val="tx1">
                    <a:lumMod val="50000"/>
                    <a:lumOff val="50000"/>
                  </a:schemeClr>
                </a:solidFill>
                <a:effectLst/>
                <a:latin typeface="Sora"/>
              </a:rPr>
              <a:t>Extrabold</a:t>
            </a:r>
            <a:r>
              <a:rPr lang="en-IN" sz="3200" b="1" dirty="0">
                <a:solidFill>
                  <a:srgbClr val="475668"/>
                </a:solidFill>
                <a:effectLst/>
                <a:latin typeface="Sora"/>
              </a:rPr>
              <a:t> </a:t>
            </a:r>
            <a:endParaRPr lang="en-IN" sz="3200" dirty="0"/>
          </a:p>
        </p:txBody>
      </p:sp>
    </p:spTree>
    <p:extLst>
      <p:ext uri="{BB962C8B-B14F-4D97-AF65-F5344CB8AC3E}">
        <p14:creationId xmlns:p14="http://schemas.microsoft.com/office/powerpoint/2010/main" val="333451100"/>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Facet</Template>
  <TotalTime>1834</TotalTime>
  <Words>1049</Words>
  <Application>Microsoft Macintosh PowerPoint</Application>
  <PresentationFormat>Widescreen</PresentationFormat>
  <Paragraphs>81</Paragraphs>
  <Slides>12</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12</vt:i4>
      </vt:variant>
    </vt:vector>
  </HeadingPairs>
  <TitlesOfParts>
    <vt:vector size="23" baseType="lpstr">
      <vt:lpstr>Arial</vt:lpstr>
      <vt:lpstr>Consolas</vt:lpstr>
      <vt:lpstr>Montserrat</vt:lpstr>
      <vt:lpstr>Slack-Lato</vt:lpstr>
      <vt:lpstr>Söhne</vt:lpstr>
      <vt:lpstr>Sora</vt:lpstr>
      <vt:lpstr>Trebuchet MS</vt:lpstr>
      <vt:lpstr>Verdana</vt:lpstr>
      <vt:lpstr>Wingdings</vt:lpstr>
      <vt:lpstr>Wingdings 3</vt:lpstr>
      <vt:lpstr>Facet</vt:lpstr>
      <vt:lpstr>BRAND GUIDELINES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BRAND GUIDELINES           </dc:title>
  <dc:creator>Twinkle</dc:creator>
  <cp:lastModifiedBy>Twinkle</cp:lastModifiedBy>
  <cp:revision>8</cp:revision>
  <dcterms:created xsi:type="dcterms:W3CDTF">2024-01-02T10:26:11Z</dcterms:created>
  <dcterms:modified xsi:type="dcterms:W3CDTF">2024-01-03T17:25:12Z</dcterms:modified>
</cp:coreProperties>
</file>